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1080" r:id="rId2"/>
    <p:sldId id="1111" r:id="rId3"/>
    <p:sldId id="1110" r:id="rId4"/>
    <p:sldId id="1112" r:id="rId5"/>
    <p:sldId id="1115" r:id="rId6"/>
    <p:sldId id="1113" r:id="rId7"/>
    <p:sldId id="1114" r:id="rId8"/>
    <p:sldId id="978" r:id="rId9"/>
    <p:sldId id="979" r:id="rId10"/>
    <p:sldId id="980" r:id="rId11"/>
    <p:sldId id="1069" r:id="rId12"/>
    <p:sldId id="1116" r:id="rId13"/>
    <p:sldId id="1117" r:id="rId14"/>
    <p:sldId id="1118" r:id="rId15"/>
    <p:sldId id="1119" r:id="rId16"/>
    <p:sldId id="1120" r:id="rId17"/>
    <p:sldId id="1121" r:id="rId18"/>
    <p:sldId id="1122" r:id="rId19"/>
    <p:sldId id="1136" r:id="rId20"/>
    <p:sldId id="1123" r:id="rId21"/>
    <p:sldId id="1124" r:id="rId22"/>
    <p:sldId id="1125" r:id="rId23"/>
    <p:sldId id="1126" r:id="rId24"/>
    <p:sldId id="1127" r:id="rId25"/>
    <p:sldId id="1137" r:id="rId26"/>
    <p:sldId id="1138" r:id="rId27"/>
    <p:sldId id="1128" r:id="rId28"/>
    <p:sldId id="1129" r:id="rId29"/>
    <p:sldId id="1139" r:id="rId30"/>
    <p:sldId id="1140" r:id="rId31"/>
    <p:sldId id="1141" r:id="rId32"/>
    <p:sldId id="1130" r:id="rId33"/>
    <p:sldId id="1131" r:id="rId34"/>
    <p:sldId id="1133" r:id="rId35"/>
    <p:sldId id="1142" r:id="rId36"/>
    <p:sldId id="955" r:id="rId37"/>
    <p:sldId id="957" r:id="rId38"/>
    <p:sldId id="1144" r:id="rId39"/>
    <p:sldId id="1145" r:id="rId40"/>
    <p:sldId id="958" r:id="rId41"/>
    <p:sldId id="959" r:id="rId42"/>
    <p:sldId id="960" r:id="rId43"/>
    <p:sldId id="961" r:id="rId44"/>
    <p:sldId id="962" r:id="rId45"/>
    <p:sldId id="963" r:id="rId46"/>
    <p:sldId id="967" r:id="rId47"/>
    <p:sldId id="968" r:id="rId48"/>
    <p:sldId id="969" r:id="rId49"/>
    <p:sldId id="1146" r:id="rId50"/>
    <p:sldId id="998" r:id="rId51"/>
    <p:sldId id="999" r:id="rId52"/>
    <p:sldId id="1147" r:id="rId53"/>
    <p:sldId id="1148" r:id="rId54"/>
    <p:sldId id="1149" r:id="rId55"/>
    <p:sldId id="1109" r:id="rId5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91" d="100"/>
          <a:sy n="91" d="100"/>
        </p:scale>
        <p:origin x="-1368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wmf"/><Relationship Id="rId1" Type="http://schemas.openxmlformats.org/officeDocument/2006/relationships/image" Target="../media/image15.wmf"/><Relationship Id="rId2" Type="http://schemas.openxmlformats.org/officeDocument/2006/relationships/image" Target="../media/image1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227BD88-0BBD-4FC5-9304-5CCDD859AD2D}" type="slidenum">
              <a:rPr lang="en-US" smtClean="0"/>
              <a:pPr defTabSz="963613"/>
              <a:t>45</a:t>
            </a:fld>
            <a:endParaRPr lang="en-US" smtClean="0"/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74725" y="4560888"/>
            <a:ext cx="5365750" cy="4319587"/>
          </a:xfrm>
          <a:noFill/>
          <a:ln/>
        </p:spPr>
        <p:txBody>
          <a:bodyPr lIns="95646" tIns="46983" rIns="95646" bIns="46983"/>
          <a:lstStyle/>
          <a:p>
            <a:endParaRPr lang="en-US" smtClean="0"/>
          </a:p>
        </p:txBody>
      </p:sp>
      <p:sp>
        <p:nvSpPr>
          <p:cNvPr id="40964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1550" cy="3586163"/>
          </a:xfrm>
          <a:ln w="12700" cap="flat">
            <a:solidFill>
              <a:schemeClr val="tx1"/>
            </a:solidFill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Relationship Id="rId3" Type="http://schemas.openxmlformats.org/officeDocument/2006/relationships/image" Target="../media/image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w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19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5.w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6.w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7.wmf"/><Relationship Id="rId10" Type="http://schemas.openxmlformats.org/officeDocument/2006/relationships/oleObject" Target="../embeddings/oleObject4.bin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4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: Analyzing Text (2/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28,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08645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Rectangle 100"/>
          <p:cNvSpPr/>
          <p:nvPr/>
        </p:nvSpPr>
        <p:spPr bwMode="ltGray">
          <a:xfrm>
            <a:off x="5638800" y="2895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102" name="Rectangle 101"/>
          <p:cNvSpPr/>
          <p:nvPr/>
        </p:nvSpPr>
        <p:spPr bwMode="ltGray">
          <a:xfrm>
            <a:off x="56388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03" name="Rectangle 102"/>
          <p:cNvSpPr/>
          <p:nvPr/>
        </p:nvSpPr>
        <p:spPr bwMode="ltGray">
          <a:xfrm>
            <a:off x="5638800" y="2438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[3]</a:t>
            </a:r>
          </a:p>
        </p:txBody>
      </p:sp>
      <p:sp>
        <p:nvSpPr>
          <p:cNvPr id="105" name="Rectangle 104"/>
          <p:cNvSpPr/>
          <p:nvPr/>
        </p:nvSpPr>
        <p:spPr bwMode="ltGray">
          <a:xfrm>
            <a:off x="8110728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06" name="Rectangle 105"/>
          <p:cNvSpPr/>
          <p:nvPr/>
        </p:nvSpPr>
        <p:spPr bwMode="ltGray">
          <a:xfrm>
            <a:off x="8110728" y="2438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[2]</a:t>
            </a:r>
          </a:p>
        </p:txBody>
      </p:sp>
      <p:sp>
        <p:nvSpPr>
          <p:cNvPr id="107" name="Rectangle 106"/>
          <p:cNvSpPr/>
          <p:nvPr/>
        </p:nvSpPr>
        <p:spPr bwMode="ltGray">
          <a:xfrm>
            <a:off x="4038600" y="56388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08" name="Rectangle 107"/>
          <p:cNvSpPr/>
          <p:nvPr/>
        </p:nvSpPr>
        <p:spPr bwMode="ltGray">
          <a:xfrm>
            <a:off x="4038600" y="6096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11" name="Rectangle 110"/>
          <p:cNvSpPr/>
          <p:nvPr/>
        </p:nvSpPr>
        <p:spPr bwMode="ltGray">
          <a:xfrm>
            <a:off x="7391400" y="5833872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[3]</a:t>
            </a:r>
          </a:p>
        </p:txBody>
      </p:sp>
      <p:sp>
        <p:nvSpPr>
          <p:cNvPr id="112" name="Rectangle 111"/>
          <p:cNvSpPr/>
          <p:nvPr/>
        </p:nvSpPr>
        <p:spPr bwMode="ltGray">
          <a:xfrm>
            <a:off x="7391400" y="5410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[2]</a:t>
            </a:r>
          </a:p>
        </p:txBody>
      </p:sp>
      <p:sp>
        <p:nvSpPr>
          <p:cNvPr id="113" name="Rectangle 112"/>
          <p:cNvSpPr/>
          <p:nvPr/>
        </p:nvSpPr>
        <p:spPr bwMode="ltGray">
          <a:xfrm>
            <a:off x="7391400" y="4983932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[3]</a:t>
            </a:r>
          </a:p>
        </p:txBody>
      </p:sp>
      <p:sp>
        <p:nvSpPr>
          <p:cNvPr id="114" name="Rectangle 113"/>
          <p:cNvSpPr/>
          <p:nvPr/>
        </p:nvSpPr>
        <p:spPr bwMode="ltGray">
          <a:xfrm>
            <a:off x="4038600" y="5181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115" name="Rectangle 114"/>
          <p:cNvSpPr/>
          <p:nvPr/>
        </p:nvSpPr>
        <p:spPr bwMode="ltGray">
          <a:xfrm>
            <a:off x="4038600" y="4724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16" name="Rectangle 115"/>
          <p:cNvSpPr/>
          <p:nvPr/>
        </p:nvSpPr>
        <p:spPr bwMode="ltGray">
          <a:xfrm>
            <a:off x="5181600" y="5181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98" name="Rectangle 97"/>
          <p:cNvSpPr/>
          <p:nvPr/>
        </p:nvSpPr>
        <p:spPr bwMode="ltGray">
          <a:xfrm>
            <a:off x="3048000" y="2895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99" name="Rectangle 98"/>
          <p:cNvSpPr/>
          <p:nvPr/>
        </p:nvSpPr>
        <p:spPr bwMode="ltGray">
          <a:xfrm>
            <a:off x="30480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100" name="Rectangle 99"/>
          <p:cNvSpPr/>
          <p:nvPr/>
        </p:nvSpPr>
        <p:spPr bwMode="ltGray">
          <a:xfrm>
            <a:off x="3048000" y="2438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[3]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2763717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 bwMode="ltGray">
          <a:xfrm>
            <a:off x="2763717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ltGray">
          <a:xfrm>
            <a:off x="2763717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6" name="Rectangle 25"/>
          <p:cNvSpPr/>
          <p:nvPr/>
        </p:nvSpPr>
        <p:spPr bwMode="ltGray">
          <a:xfrm>
            <a:off x="5341491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 bwMode="ltGray">
          <a:xfrm>
            <a:off x="5341491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 bwMode="ltGray">
          <a:xfrm>
            <a:off x="5341491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 bwMode="ltGray">
          <a:xfrm>
            <a:off x="7815704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 bwMode="ltGray">
          <a:xfrm>
            <a:off x="7815704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 bwMode="ltGray">
          <a:xfrm>
            <a:off x="37338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 bwMode="ltGray">
          <a:xfrm>
            <a:off x="48768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 bwMode="ltGray">
          <a:xfrm>
            <a:off x="3733800" y="56388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9" name="Rectangle 58"/>
          <p:cNvSpPr/>
          <p:nvPr/>
        </p:nvSpPr>
        <p:spPr bwMode="ltGray">
          <a:xfrm>
            <a:off x="7086600" y="58336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2" name="Rectangle 61"/>
          <p:cNvSpPr/>
          <p:nvPr/>
        </p:nvSpPr>
        <p:spPr bwMode="ltGray">
          <a:xfrm>
            <a:off x="3733800" y="6096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5" name="Rectangle 64"/>
          <p:cNvSpPr/>
          <p:nvPr/>
        </p:nvSpPr>
        <p:spPr bwMode="ltGray">
          <a:xfrm>
            <a:off x="3733800" y="4724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8" name="Rectangle 67"/>
          <p:cNvSpPr/>
          <p:nvPr/>
        </p:nvSpPr>
        <p:spPr bwMode="ltGray">
          <a:xfrm>
            <a:off x="7086600" y="4986754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 bwMode="ltGray">
          <a:xfrm>
            <a:off x="7086600" y="5410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Positional Indexes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ltGray">
          <a:xfrm>
            <a:off x="2458917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73117" y="19474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ltGray">
          <a:xfrm>
            <a:off x="2458917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3117" y="2404646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ltGray">
          <a:xfrm>
            <a:off x="2458917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3117" y="2861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ltGray">
          <a:xfrm>
            <a:off x="5036691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50891" y="1947446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ltGray">
          <a:xfrm>
            <a:off x="5036691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50891" y="2404646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ltGray">
          <a:xfrm>
            <a:off x="5036691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0891" y="2861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 bwMode="ltGray">
          <a:xfrm>
            <a:off x="7510904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25104" y="1947446"/>
            <a:ext cx="43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/>
          <p:nvPr/>
        </p:nvSpPr>
        <p:spPr bwMode="ltGray">
          <a:xfrm>
            <a:off x="7510904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104" y="2404646"/>
            <a:ext cx="443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/>
          <p:nvPr/>
        </p:nvSpPr>
        <p:spPr bwMode="ltGray">
          <a:xfrm>
            <a:off x="34290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43200" y="5147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 bwMode="ltGray">
          <a:xfrm>
            <a:off x="45720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 bwMode="ltGray">
          <a:xfrm>
            <a:off x="3429000" y="56388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43200" y="56050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56"/>
          <p:cNvSpPr/>
          <p:nvPr/>
        </p:nvSpPr>
        <p:spPr bwMode="ltGray">
          <a:xfrm>
            <a:off x="6781800" y="58336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96000" y="5799892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Rectangle 59"/>
          <p:cNvSpPr/>
          <p:nvPr/>
        </p:nvSpPr>
        <p:spPr bwMode="ltGray">
          <a:xfrm>
            <a:off x="3429000" y="6096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743200" y="6062246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62"/>
          <p:cNvSpPr/>
          <p:nvPr/>
        </p:nvSpPr>
        <p:spPr bwMode="ltGray">
          <a:xfrm>
            <a:off x="3429000" y="4724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743200" y="4690646"/>
            <a:ext cx="43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/>
          <p:nvPr/>
        </p:nvSpPr>
        <p:spPr bwMode="ltGray">
          <a:xfrm>
            <a:off x="6781800" y="4986754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0" y="4953000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Rectangle 68"/>
          <p:cNvSpPr/>
          <p:nvPr/>
        </p:nvSpPr>
        <p:spPr bwMode="ltGray">
          <a:xfrm>
            <a:off x="6781800" y="5410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096000" y="5376446"/>
            <a:ext cx="443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838200" y="3810000"/>
            <a:ext cx="7848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Gill Sans"/>
                <a:cs typeface="Gill Sans"/>
              </a:rPr>
              <a:t>Shuffle and Sort: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 aggregate values by keys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8600" y="2286000"/>
            <a:ext cx="10793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28600" y="5029200"/>
            <a:ext cx="170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0" name="Group 16"/>
          <p:cNvGrpSpPr/>
          <p:nvPr/>
        </p:nvGrpSpPr>
        <p:grpSpPr>
          <a:xfrm>
            <a:off x="1544517" y="1261646"/>
            <a:ext cx="1839047" cy="521732"/>
            <a:chOff x="762000" y="1905000"/>
            <a:chExt cx="1839047" cy="521732"/>
          </a:xfrm>
        </p:grpSpPr>
        <p:sp>
          <p:nvSpPr>
            <p:cNvPr id="91" name="TextBox 90"/>
            <p:cNvSpPr txBox="1"/>
            <p:nvPr/>
          </p:nvSpPr>
          <p:spPr>
            <a:xfrm>
              <a:off x="838200" y="2057400"/>
              <a:ext cx="1762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one fish, two fish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1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93" name="Group 32"/>
          <p:cNvGrpSpPr/>
          <p:nvPr/>
        </p:nvGrpSpPr>
        <p:grpSpPr>
          <a:xfrm>
            <a:off x="4122291" y="1261646"/>
            <a:ext cx="1827100" cy="521732"/>
            <a:chOff x="762000" y="1905000"/>
            <a:chExt cx="1827100" cy="521732"/>
          </a:xfrm>
        </p:grpSpPr>
        <p:sp>
          <p:nvSpPr>
            <p:cNvPr id="94" name="TextBox 93"/>
            <p:cNvSpPr txBox="1"/>
            <p:nvPr/>
          </p:nvSpPr>
          <p:spPr>
            <a:xfrm>
              <a:off x="838200" y="2057400"/>
              <a:ext cx="1750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red fish, blue fish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2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96" name="Group 44"/>
          <p:cNvGrpSpPr/>
          <p:nvPr/>
        </p:nvGrpSpPr>
        <p:grpSpPr>
          <a:xfrm>
            <a:off x="6596504" y="1261646"/>
            <a:ext cx="1491972" cy="521732"/>
            <a:chOff x="762000" y="1905000"/>
            <a:chExt cx="1491972" cy="521732"/>
          </a:xfrm>
        </p:grpSpPr>
        <p:sp>
          <p:nvSpPr>
            <p:cNvPr id="97" name="TextBox 96"/>
            <p:cNvSpPr txBox="1"/>
            <p:nvPr/>
          </p:nvSpPr>
          <p:spPr>
            <a:xfrm>
              <a:off x="838200" y="2057400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cat in the hat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3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2151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 animBg="1"/>
      <p:bldP spid="102" grpId="0" animBg="1"/>
      <p:bldP spid="103" grpId="0" animBg="1"/>
      <p:bldP spid="105" grpId="0" animBg="1"/>
      <p:bldP spid="106" grpId="0" animBg="1"/>
      <p:bldP spid="107" grpId="0" animBg="1"/>
      <p:bldP spid="108" grpId="0" animBg="1"/>
      <p:bldP spid="111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98" grpId="0" animBg="1"/>
      <p:bldP spid="99" grpId="0" animBg="1"/>
      <p:bldP spid="100" grpId="0" animBg="1"/>
      <p:bldP spid="10" grpId="0" animBg="1"/>
      <p:bldP spid="13" grpId="0" animBg="1"/>
      <p:bldP spid="16" grpId="0" animBg="1"/>
      <p:bldP spid="26" grpId="0" animBg="1"/>
      <p:bldP spid="29" grpId="0" animBg="1"/>
      <p:bldP spid="32" grpId="0" animBg="1"/>
      <p:bldP spid="38" grpId="0" animBg="1"/>
      <p:bldP spid="41" grpId="0" animBg="1"/>
      <p:bldP spid="50" grpId="0" animBg="1"/>
      <p:bldP spid="53" grpId="0" animBg="1"/>
      <p:bldP spid="56" grpId="0" animBg="1"/>
      <p:bldP spid="59" grpId="0" animBg="1"/>
      <p:bldP spid="62" grpId="0" animBg="1"/>
      <p:bldP spid="65" grpId="0" animBg="1"/>
      <p:bldP spid="68" grpId="0" animBg="1"/>
      <p:bldP spid="71" grpId="0" animBg="1"/>
      <p:bldP spid="8" grpId="0" animBg="1"/>
      <p:bldP spid="9" grpId="0"/>
      <p:bldP spid="11" grpId="0" animBg="1"/>
      <p:bldP spid="12" grpId="0"/>
      <p:bldP spid="14" grpId="0" animBg="1"/>
      <p:bldP spid="15" grpId="0"/>
      <p:bldP spid="24" grpId="0" animBg="1"/>
      <p:bldP spid="25" grpId="0"/>
      <p:bldP spid="27" grpId="0" animBg="1"/>
      <p:bldP spid="28" grpId="0"/>
      <p:bldP spid="30" grpId="0" animBg="1"/>
      <p:bldP spid="31" grpId="0"/>
      <p:bldP spid="36" grpId="0" animBg="1"/>
      <p:bldP spid="37" grpId="0"/>
      <p:bldP spid="39" grpId="0" animBg="1"/>
      <p:bldP spid="40" grpId="0"/>
      <p:bldP spid="48" grpId="0" animBg="1"/>
      <p:bldP spid="49" grpId="0"/>
      <p:bldP spid="51" grpId="0" animBg="1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  <p:bldP spid="69" grpId="0" animBg="1"/>
      <p:bldP spid="70" grpId="0"/>
      <p:bldP spid="8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Indexing: Pseudo-Code</a:t>
            </a:r>
            <a:endParaRPr lang="en-US" dirty="0"/>
          </a:p>
        </p:txBody>
      </p:sp>
      <p:pic>
        <p:nvPicPr>
          <p:cNvPr id="6" name="Picture 5" descr="indexing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" y="1600200"/>
            <a:ext cx="9110870" cy="381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1067221">
            <a:off x="2005932" y="4584676"/>
            <a:ext cx="2775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problem?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762000" y="4800600"/>
            <a:ext cx="1219201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2119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ltGray">
          <a:xfrm>
            <a:off x="2514600" y="17526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12" name="Rectangle 11"/>
          <p:cNvSpPr/>
          <p:nvPr/>
        </p:nvSpPr>
        <p:spPr bwMode="ltGray">
          <a:xfrm>
            <a:off x="2514600" y="40386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[9]</a:t>
            </a:r>
          </a:p>
        </p:txBody>
      </p:sp>
      <p:sp>
        <p:nvSpPr>
          <p:cNvPr id="15" name="Rectangle 14"/>
          <p:cNvSpPr/>
          <p:nvPr/>
        </p:nvSpPr>
        <p:spPr bwMode="ltGray">
          <a:xfrm>
            <a:off x="2514600" y="26670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[1,8,22]</a:t>
            </a:r>
          </a:p>
        </p:txBody>
      </p:sp>
      <p:sp>
        <p:nvSpPr>
          <p:cNvPr id="20" name="Rectangle 19"/>
          <p:cNvSpPr/>
          <p:nvPr/>
        </p:nvSpPr>
        <p:spPr bwMode="ltGray">
          <a:xfrm>
            <a:off x="2514600" y="22098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[23]</a:t>
            </a:r>
          </a:p>
        </p:txBody>
      </p:sp>
      <p:sp>
        <p:nvSpPr>
          <p:cNvPr id="23" name="Rectangle 22"/>
          <p:cNvSpPr/>
          <p:nvPr/>
        </p:nvSpPr>
        <p:spPr bwMode="ltGray">
          <a:xfrm>
            <a:off x="2514600" y="31242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[8,41]</a:t>
            </a:r>
          </a:p>
        </p:txBody>
      </p:sp>
      <p:sp>
        <p:nvSpPr>
          <p:cNvPr id="26" name="Rectangle 25"/>
          <p:cNvSpPr/>
          <p:nvPr/>
        </p:nvSpPr>
        <p:spPr bwMode="ltGray">
          <a:xfrm>
            <a:off x="2514600" y="35814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[2,9,76]</a:t>
            </a:r>
          </a:p>
        </p:txBody>
      </p:sp>
      <p:sp>
        <p:nvSpPr>
          <p:cNvPr id="32" name="Rectangle 31"/>
          <p:cNvSpPr/>
          <p:nvPr/>
        </p:nvSpPr>
        <p:spPr bwMode="ltGray">
          <a:xfrm>
            <a:off x="6553200" y="17526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33" name="Rectangle 32"/>
          <p:cNvSpPr/>
          <p:nvPr/>
        </p:nvSpPr>
        <p:spPr bwMode="ltGray">
          <a:xfrm>
            <a:off x="6553200" y="22098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[9]</a:t>
            </a:r>
          </a:p>
        </p:txBody>
      </p:sp>
      <p:sp>
        <p:nvSpPr>
          <p:cNvPr id="36" name="Rectangle 35"/>
          <p:cNvSpPr/>
          <p:nvPr/>
        </p:nvSpPr>
        <p:spPr bwMode="ltGray">
          <a:xfrm>
            <a:off x="6553200" y="26670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[1,8,22]</a:t>
            </a:r>
          </a:p>
        </p:txBody>
      </p:sp>
      <p:sp>
        <p:nvSpPr>
          <p:cNvPr id="41" name="Rectangle 40"/>
          <p:cNvSpPr/>
          <p:nvPr/>
        </p:nvSpPr>
        <p:spPr bwMode="ltGray">
          <a:xfrm>
            <a:off x="6553200" y="31242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[23]</a:t>
            </a:r>
          </a:p>
        </p:txBody>
      </p:sp>
      <p:sp>
        <p:nvSpPr>
          <p:cNvPr id="44" name="Rectangle 43"/>
          <p:cNvSpPr/>
          <p:nvPr/>
        </p:nvSpPr>
        <p:spPr bwMode="ltGray">
          <a:xfrm>
            <a:off x="6553200" y="35814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[8,41]</a:t>
            </a:r>
          </a:p>
        </p:txBody>
      </p:sp>
      <p:sp>
        <p:nvSpPr>
          <p:cNvPr id="47" name="Rectangle 46"/>
          <p:cNvSpPr/>
          <p:nvPr/>
        </p:nvSpPr>
        <p:spPr bwMode="ltGray">
          <a:xfrm>
            <a:off x="6553200" y="40386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[2,9,76]</a:t>
            </a:r>
          </a:p>
        </p:txBody>
      </p:sp>
      <p:sp>
        <p:nvSpPr>
          <p:cNvPr id="8" name="Rectangle 7"/>
          <p:cNvSpPr/>
          <p:nvPr/>
        </p:nvSpPr>
        <p:spPr bwMode="ltGray">
          <a:xfrm>
            <a:off x="2209800" y="1752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2209800" y="4038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ltGray">
          <a:xfrm>
            <a:off x="2209800" y="2667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 bwMode="ltGray">
          <a:xfrm>
            <a:off x="2209800" y="22098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 bwMode="ltGray">
          <a:xfrm>
            <a:off x="2209800" y="3124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 bwMode="ltGray">
          <a:xfrm>
            <a:off x="2209800" y="3581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Try…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ltGray">
          <a:xfrm>
            <a:off x="1752600" y="1752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718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1752600" y="4038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9</a:t>
            </a:r>
          </a:p>
        </p:txBody>
      </p:sp>
      <p:sp>
        <p:nvSpPr>
          <p:cNvPr id="13" name="Rectangle 12"/>
          <p:cNvSpPr/>
          <p:nvPr/>
        </p:nvSpPr>
        <p:spPr bwMode="ltGray">
          <a:xfrm>
            <a:off x="1752600" y="2667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752600" y="1295400"/>
            <a:ext cx="819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(values)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" y="1295400"/>
            <a:ext cx="59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(key)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ltGray">
          <a:xfrm>
            <a:off x="1752600" y="22098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34</a:t>
            </a:r>
          </a:p>
        </p:txBody>
      </p:sp>
      <p:sp>
        <p:nvSpPr>
          <p:cNvPr id="21" name="Rectangle 20"/>
          <p:cNvSpPr/>
          <p:nvPr/>
        </p:nvSpPr>
        <p:spPr bwMode="ltGray">
          <a:xfrm>
            <a:off x="1752600" y="3124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35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ltGray">
          <a:xfrm>
            <a:off x="1752600" y="3581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80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ltGray">
          <a:xfrm>
            <a:off x="5715000" y="1752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211336" y="1718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ltGray">
          <a:xfrm>
            <a:off x="5715000" y="22098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9</a:t>
            </a:r>
          </a:p>
        </p:txBody>
      </p:sp>
      <p:sp>
        <p:nvSpPr>
          <p:cNvPr id="34" name="Rectangle 33"/>
          <p:cNvSpPr/>
          <p:nvPr/>
        </p:nvSpPr>
        <p:spPr bwMode="ltGray">
          <a:xfrm>
            <a:off x="5715000" y="2667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21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400800" y="1295400"/>
            <a:ext cx="8195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(values)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334000" y="1295400"/>
            <a:ext cx="6734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(keys)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/>
          <p:nvPr/>
        </p:nvSpPr>
        <p:spPr bwMode="ltGray">
          <a:xfrm>
            <a:off x="5715000" y="3124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34</a:t>
            </a:r>
          </a:p>
        </p:txBody>
      </p:sp>
      <p:sp>
        <p:nvSpPr>
          <p:cNvPr id="42" name="Rectangle 41"/>
          <p:cNvSpPr/>
          <p:nvPr/>
        </p:nvSpPr>
        <p:spPr bwMode="ltGray">
          <a:xfrm>
            <a:off x="5715000" y="3581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35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Rectangle 44"/>
          <p:cNvSpPr/>
          <p:nvPr/>
        </p:nvSpPr>
        <p:spPr bwMode="ltGray">
          <a:xfrm>
            <a:off x="5715000" y="4038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80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211336" y="21760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11336" y="26332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11336" y="30904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211336" y="35476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211336" y="4004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44971" y="4724400"/>
            <a:ext cx="2950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How is this different?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97371" y="5048310"/>
            <a:ext cx="310854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Let the framework do the sorting</a:t>
            </a:r>
          </a:p>
          <a:p>
            <a:pPr>
              <a:buFont typeface="Arial" pitchFamily="34" charset="0"/>
              <a:buChar char="•"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Term frequency implicitly stored</a:t>
            </a:r>
          </a:p>
        </p:txBody>
      </p:sp>
      <p:sp>
        <p:nvSpPr>
          <p:cNvPr id="55" name="Right Arrow 54"/>
          <p:cNvSpPr/>
          <p:nvPr/>
        </p:nvSpPr>
        <p:spPr bwMode="auto">
          <a:xfrm>
            <a:off x="3886200" y="2819400"/>
            <a:ext cx="914400" cy="45292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657600" y="6248400"/>
            <a:ext cx="53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Where have we seen this before?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090340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6" grpId="0" animBg="1"/>
      <p:bldP spid="41" grpId="0" animBg="1"/>
      <p:bldP spid="44" grpId="0" animBg="1"/>
      <p:bldP spid="47" grpId="0" animBg="1"/>
      <p:bldP spid="27" grpId="0" animBg="1"/>
      <p:bldP spid="28" grpId="0"/>
      <p:bldP spid="30" grpId="0" animBg="1"/>
      <p:bldP spid="34" grpId="0" animBg="1"/>
      <p:bldP spid="37" grpId="0"/>
      <p:bldP spid="38" grpId="0"/>
      <p:bldP spid="39" grpId="0" animBg="1"/>
      <p:bldP spid="42" grpId="0" animBg="1"/>
      <p:bldP spid="45" grpId="0" animBg="1"/>
      <p:bldP spid="48" grpId="0"/>
      <p:bldP spid="49" grpId="0"/>
      <p:bldP spid="50" grpId="0"/>
      <p:bldP spid="51" grpId="0"/>
      <p:bldP spid="52" grpId="0"/>
      <p:bldP spid="53" grpId="0"/>
      <p:bldP spid="54" grpId="0"/>
      <p:bldP spid="5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Indexing: Pseudo-Code</a:t>
            </a:r>
            <a:endParaRPr lang="en-US" dirty="0"/>
          </a:p>
        </p:txBody>
      </p:sp>
      <p:pic>
        <p:nvPicPr>
          <p:cNvPr id="2" name="Picture 1" descr="indexing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8534400" cy="5586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810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ltGray">
          <a:xfrm>
            <a:off x="22098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30480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4" name="Rectangle 13"/>
          <p:cNvSpPr/>
          <p:nvPr/>
        </p:nvSpPr>
        <p:spPr bwMode="ltGray">
          <a:xfrm>
            <a:off x="38862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19" name="Rectangle 18"/>
          <p:cNvSpPr/>
          <p:nvPr/>
        </p:nvSpPr>
        <p:spPr bwMode="ltGray">
          <a:xfrm>
            <a:off x="47244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2" name="Rectangle 21"/>
          <p:cNvSpPr/>
          <p:nvPr/>
        </p:nvSpPr>
        <p:spPr bwMode="ltGray">
          <a:xfrm>
            <a:off x="55626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5" name="Rectangle 24"/>
          <p:cNvSpPr/>
          <p:nvPr/>
        </p:nvSpPr>
        <p:spPr bwMode="ltGray">
          <a:xfrm>
            <a:off x="64008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60" name="Rectangle 59"/>
          <p:cNvSpPr/>
          <p:nvPr/>
        </p:nvSpPr>
        <p:spPr bwMode="ltGray">
          <a:xfrm>
            <a:off x="22098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62" name="Rectangle 61"/>
          <p:cNvSpPr/>
          <p:nvPr/>
        </p:nvSpPr>
        <p:spPr bwMode="ltGray">
          <a:xfrm>
            <a:off x="30480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4" name="Rectangle 63"/>
          <p:cNvSpPr/>
          <p:nvPr/>
        </p:nvSpPr>
        <p:spPr bwMode="ltGray">
          <a:xfrm>
            <a:off x="38862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66" name="Rectangle 65"/>
          <p:cNvSpPr/>
          <p:nvPr/>
        </p:nvSpPr>
        <p:spPr bwMode="ltGray">
          <a:xfrm>
            <a:off x="47244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8" name="Rectangle 67"/>
          <p:cNvSpPr/>
          <p:nvPr/>
        </p:nvSpPr>
        <p:spPr bwMode="ltGray">
          <a:xfrm>
            <a:off x="55626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70" name="Rectangle 69"/>
          <p:cNvSpPr/>
          <p:nvPr/>
        </p:nvSpPr>
        <p:spPr bwMode="ltGray">
          <a:xfrm>
            <a:off x="6400800" y="4572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Postings Encoding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 bwMode="ltGray">
          <a:xfrm>
            <a:off x="17526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62000" y="19474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ltGray">
          <a:xfrm>
            <a:off x="25908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9</a:t>
            </a:r>
          </a:p>
        </p:txBody>
      </p:sp>
      <p:sp>
        <p:nvSpPr>
          <p:cNvPr id="13" name="Rectangle 12"/>
          <p:cNvSpPr/>
          <p:nvPr/>
        </p:nvSpPr>
        <p:spPr bwMode="ltGray">
          <a:xfrm>
            <a:off x="34290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21</a:t>
            </a:r>
          </a:p>
        </p:txBody>
      </p:sp>
      <p:sp>
        <p:nvSpPr>
          <p:cNvPr id="18" name="Rectangle 17"/>
          <p:cNvSpPr/>
          <p:nvPr/>
        </p:nvSpPr>
        <p:spPr bwMode="ltGray">
          <a:xfrm>
            <a:off x="42672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34</a:t>
            </a:r>
          </a:p>
        </p:txBody>
      </p:sp>
      <p:sp>
        <p:nvSpPr>
          <p:cNvPr id="21" name="Rectangle 20"/>
          <p:cNvSpPr/>
          <p:nvPr/>
        </p:nvSpPr>
        <p:spPr bwMode="ltGray">
          <a:xfrm>
            <a:off x="51054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35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ltGray">
          <a:xfrm>
            <a:off x="5943600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80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781800" y="1947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Rectangle 57"/>
          <p:cNvSpPr/>
          <p:nvPr/>
        </p:nvSpPr>
        <p:spPr bwMode="ltGray">
          <a:xfrm>
            <a:off x="17526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762000" y="45382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Rectangle 60"/>
          <p:cNvSpPr/>
          <p:nvPr/>
        </p:nvSpPr>
        <p:spPr bwMode="ltGray">
          <a:xfrm>
            <a:off x="25908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8</a:t>
            </a:r>
          </a:p>
        </p:txBody>
      </p:sp>
      <p:sp>
        <p:nvSpPr>
          <p:cNvPr id="63" name="Rectangle 62"/>
          <p:cNvSpPr/>
          <p:nvPr/>
        </p:nvSpPr>
        <p:spPr bwMode="ltGray">
          <a:xfrm>
            <a:off x="34290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12</a:t>
            </a:r>
          </a:p>
        </p:txBody>
      </p:sp>
      <p:sp>
        <p:nvSpPr>
          <p:cNvPr id="65" name="Rectangle 64"/>
          <p:cNvSpPr/>
          <p:nvPr/>
        </p:nvSpPr>
        <p:spPr bwMode="ltGray">
          <a:xfrm>
            <a:off x="42672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13</a:t>
            </a:r>
          </a:p>
        </p:txBody>
      </p:sp>
      <p:sp>
        <p:nvSpPr>
          <p:cNvPr id="67" name="Rectangle 66"/>
          <p:cNvSpPr/>
          <p:nvPr/>
        </p:nvSpPr>
        <p:spPr bwMode="ltGray">
          <a:xfrm>
            <a:off x="51054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Rectangle 68"/>
          <p:cNvSpPr/>
          <p:nvPr/>
        </p:nvSpPr>
        <p:spPr bwMode="ltGray">
          <a:xfrm>
            <a:off x="5943600" y="4572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45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6781800" y="45382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57200" y="1219200"/>
            <a:ext cx="23177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Conceptually: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57200" y="3059668"/>
            <a:ext cx="1949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In Practice: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838200" y="3505200"/>
            <a:ext cx="51475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Don’t encode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docnos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, encode gaps (or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-gaps)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38200" y="3810000"/>
            <a:ext cx="46474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But it’s not obvious that this save space…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219200" y="5334000"/>
            <a:ext cx="6865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= delta encoding, delta compression, gap compression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041858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2" grpId="0" animBg="1"/>
      <p:bldP spid="64" grpId="0" animBg="1"/>
      <p:bldP spid="66" grpId="0" animBg="1"/>
      <p:bldP spid="68" grpId="0" animBg="1"/>
      <p:bldP spid="70" grpId="0" animBg="1"/>
      <p:bldP spid="58" grpId="0" animBg="1"/>
      <p:bldP spid="59" grpId="0"/>
      <p:bldP spid="61" grpId="0" animBg="1"/>
      <p:bldP spid="63" grpId="0" animBg="1"/>
      <p:bldP spid="65" grpId="0" animBg="1"/>
      <p:bldP spid="67" grpId="0" animBg="1"/>
      <p:bldP spid="69" grpId="0" animBg="1"/>
      <p:bldP spid="71" grpId="0"/>
      <p:bldP spid="73" grpId="0"/>
      <p:bldP spid="74" grpId="0"/>
      <p:bldP spid="34" grpId="0"/>
      <p:bldP spid="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Integer Compression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Byte-aligned technique</a:t>
            </a:r>
          </a:p>
          <a:p>
            <a:pPr lvl="1"/>
            <a:r>
              <a:rPr lang="en-US" dirty="0" err="1" smtClean="0"/>
              <a:t>VByte</a:t>
            </a:r>
            <a:endParaRPr lang="en-US" dirty="0" smtClean="0"/>
          </a:p>
          <a:p>
            <a:r>
              <a:rPr lang="en-US" dirty="0" smtClean="0"/>
              <a:t>Bit-aligned</a:t>
            </a:r>
          </a:p>
          <a:p>
            <a:pPr lvl="1"/>
            <a:r>
              <a:rPr lang="en-US" dirty="0" smtClean="0"/>
              <a:t>Unary codes</a:t>
            </a:r>
          </a:p>
          <a:p>
            <a:pPr lvl="1"/>
            <a:r>
              <a:rPr lang="en-US" dirty="0" smtClean="0">
                <a:sym typeface="Symbol"/>
              </a:rPr>
              <a:t>/ codes</a:t>
            </a:r>
          </a:p>
          <a:p>
            <a:pPr lvl="1"/>
            <a:r>
              <a:rPr lang="en-US" dirty="0" err="1" smtClean="0">
                <a:sym typeface="Symbol"/>
              </a:rPr>
              <a:t>Golomb</a:t>
            </a:r>
            <a:r>
              <a:rPr lang="en-US" dirty="0" smtClean="0">
                <a:sym typeface="Symbol"/>
              </a:rPr>
              <a:t> codes (local Bernoulli model)</a:t>
            </a:r>
          </a:p>
          <a:p>
            <a:r>
              <a:rPr lang="en-US" dirty="0" smtClean="0">
                <a:sym typeface="Symbol"/>
              </a:rPr>
              <a:t>Word-aligned</a:t>
            </a:r>
            <a:endParaRPr lang="en-US" dirty="0" smtClean="0"/>
          </a:p>
          <a:p>
            <a:pPr lvl="1"/>
            <a:r>
              <a:rPr lang="en-US" dirty="0" smtClean="0"/>
              <a:t>Simple family</a:t>
            </a:r>
          </a:p>
          <a:p>
            <a:pPr lvl="1"/>
            <a:r>
              <a:rPr lang="en-US" dirty="0" smtClean="0"/>
              <a:t>Bit packing family (</a:t>
            </a:r>
            <a:r>
              <a:rPr lang="en-US" dirty="0" err="1" smtClean="0"/>
              <a:t>PForDelta</a:t>
            </a:r>
            <a:r>
              <a:rPr lang="en-US" dirty="0" smtClean="0"/>
              <a:t>, etc.)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0640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VByte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idea: use only as many bytes as needed</a:t>
            </a:r>
          </a:p>
          <a:p>
            <a:pPr lvl="1"/>
            <a:r>
              <a:rPr lang="en-US" dirty="0" smtClean="0"/>
              <a:t>Need to reserve one bit per byte as the “continuation bit”</a:t>
            </a:r>
          </a:p>
          <a:p>
            <a:pPr lvl="1"/>
            <a:r>
              <a:rPr lang="en-US" dirty="0" smtClean="0"/>
              <a:t>Use remaining bits for encoding value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Works okay, easy to implement…</a:t>
            </a:r>
            <a:endParaRPr lang="en-US" dirty="0"/>
          </a:p>
        </p:txBody>
      </p:sp>
      <p:grpSp>
        <p:nvGrpSpPr>
          <p:cNvPr id="59" name="Group 58"/>
          <p:cNvGrpSpPr/>
          <p:nvPr/>
        </p:nvGrpSpPr>
        <p:grpSpPr>
          <a:xfrm>
            <a:off x="2133600" y="2667000"/>
            <a:ext cx="1828800" cy="228600"/>
            <a:chOff x="1295400" y="2362200"/>
            <a:chExt cx="1828800" cy="228600"/>
          </a:xfrm>
        </p:grpSpPr>
        <p:sp>
          <p:nvSpPr>
            <p:cNvPr id="6" name="Rectangle 5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33600" y="3124200"/>
            <a:ext cx="1828800" cy="228600"/>
            <a:chOff x="1295400" y="2362200"/>
            <a:chExt cx="1828800" cy="228600"/>
          </a:xfrm>
        </p:grpSpPr>
        <p:sp>
          <p:nvSpPr>
            <p:cNvPr id="61" name="Rectangle 60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191000" y="3124200"/>
            <a:ext cx="1828800" cy="228600"/>
            <a:chOff x="1295400" y="2362200"/>
            <a:chExt cx="1828800" cy="228600"/>
          </a:xfrm>
        </p:grpSpPr>
        <p:sp>
          <p:nvSpPr>
            <p:cNvPr id="70" name="Rectangle 69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1" name="Rectangle 70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2" name="Rectangle 71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3" name="Rectangle 72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133600" y="3581400"/>
            <a:ext cx="1828800" cy="228600"/>
            <a:chOff x="1295400" y="2362200"/>
            <a:chExt cx="1828800" cy="228600"/>
          </a:xfrm>
        </p:grpSpPr>
        <p:sp>
          <p:nvSpPr>
            <p:cNvPr id="79" name="Rectangle 78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191000" y="3581400"/>
            <a:ext cx="1828800" cy="228600"/>
            <a:chOff x="1295400" y="2362200"/>
            <a:chExt cx="1828800" cy="228600"/>
          </a:xfrm>
        </p:grpSpPr>
        <p:sp>
          <p:nvSpPr>
            <p:cNvPr id="88" name="Rectangle 87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324600" y="3581400"/>
            <a:ext cx="1828800" cy="228600"/>
            <a:chOff x="1295400" y="2362200"/>
            <a:chExt cx="1828800" cy="228600"/>
          </a:xfrm>
        </p:grpSpPr>
        <p:sp>
          <p:nvSpPr>
            <p:cNvPr id="97" name="Rectangle 96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71600" y="2590800"/>
            <a:ext cx="639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7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295400" y="30480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14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295400" y="35052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21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51698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Simple-9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different ways can we divide up 28 bits?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Efficient decompression with hard-coded decoders</a:t>
            </a:r>
          </a:p>
          <a:p>
            <a:r>
              <a:rPr lang="en-US" dirty="0" smtClean="0"/>
              <a:t>Simple Family – general idea applies to 64-bit words, etc.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2375644" y="1676400"/>
            <a:ext cx="6311156" cy="609600"/>
            <a:chOff x="2375644" y="1676400"/>
            <a:chExt cx="6311156" cy="609600"/>
          </a:xfrm>
        </p:grpSpPr>
        <p:sp>
          <p:nvSpPr>
            <p:cNvPr id="5" name="Rectangle 4"/>
            <p:cNvSpPr/>
            <p:nvPr/>
          </p:nvSpPr>
          <p:spPr bwMode="ltGray">
            <a:xfrm>
              <a:off x="2375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2680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985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290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594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899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4204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509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814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511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5423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5728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6033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6338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ltGray">
            <a:xfrm>
              <a:off x="2375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ltGray">
            <a:xfrm>
              <a:off x="2680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2985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3290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3594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3899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4204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ltGray">
            <a:xfrm>
              <a:off x="4509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4814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5118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5423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5728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6033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6338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719044" y="167640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28 1-bit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75644" y="2419290"/>
            <a:ext cx="6311156" cy="628710"/>
            <a:chOff x="2375644" y="2419290"/>
            <a:chExt cx="6311156" cy="628710"/>
          </a:xfrm>
        </p:grpSpPr>
        <p:sp>
          <p:nvSpPr>
            <p:cNvPr id="49" name="Rectangle 48"/>
            <p:cNvSpPr/>
            <p:nvPr/>
          </p:nvSpPr>
          <p:spPr bwMode="ltGray">
            <a:xfrm>
              <a:off x="2375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2604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2909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137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3442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3671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3975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204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509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4737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042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271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57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580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375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604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909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3137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442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671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975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4204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509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737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5042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5271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5576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804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719044" y="241929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14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2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5644" y="3181290"/>
            <a:ext cx="6182916" cy="628710"/>
            <a:chOff x="2375644" y="3181290"/>
            <a:chExt cx="6182916" cy="628710"/>
          </a:xfrm>
        </p:grpSpPr>
        <p:sp>
          <p:nvSpPr>
            <p:cNvPr id="91" name="Rectangle 90"/>
            <p:cNvSpPr/>
            <p:nvPr/>
          </p:nvSpPr>
          <p:spPr bwMode="ltGray">
            <a:xfrm>
              <a:off x="2375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604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832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3137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3366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3594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3899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4128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4356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4661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4890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511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5423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5652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5" name="Rectangle 104"/>
            <p:cNvSpPr/>
            <p:nvPr/>
          </p:nvSpPr>
          <p:spPr bwMode="ltGray">
            <a:xfrm>
              <a:off x="5880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2" name="Rectangle 111"/>
            <p:cNvSpPr/>
            <p:nvPr/>
          </p:nvSpPr>
          <p:spPr bwMode="ltGray">
            <a:xfrm>
              <a:off x="2375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3" name="Rectangle 112"/>
            <p:cNvSpPr/>
            <p:nvPr/>
          </p:nvSpPr>
          <p:spPr bwMode="ltGray">
            <a:xfrm>
              <a:off x="2604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4" name="Rectangle 113"/>
            <p:cNvSpPr/>
            <p:nvPr/>
          </p:nvSpPr>
          <p:spPr bwMode="ltGray">
            <a:xfrm>
              <a:off x="2832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5" name="Rectangle 114"/>
            <p:cNvSpPr/>
            <p:nvPr/>
          </p:nvSpPr>
          <p:spPr bwMode="ltGray">
            <a:xfrm>
              <a:off x="3137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6" name="Rectangle 115"/>
            <p:cNvSpPr/>
            <p:nvPr/>
          </p:nvSpPr>
          <p:spPr bwMode="ltGray">
            <a:xfrm>
              <a:off x="3366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7" name="Rectangle 116"/>
            <p:cNvSpPr/>
            <p:nvPr/>
          </p:nvSpPr>
          <p:spPr bwMode="ltGray">
            <a:xfrm>
              <a:off x="3594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8" name="Rectangle 117"/>
            <p:cNvSpPr/>
            <p:nvPr/>
          </p:nvSpPr>
          <p:spPr bwMode="ltGray">
            <a:xfrm>
              <a:off x="3899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9" name="Rectangle 118"/>
            <p:cNvSpPr/>
            <p:nvPr/>
          </p:nvSpPr>
          <p:spPr bwMode="ltGray">
            <a:xfrm>
              <a:off x="4128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0" name="Rectangle 119"/>
            <p:cNvSpPr/>
            <p:nvPr/>
          </p:nvSpPr>
          <p:spPr bwMode="ltGray">
            <a:xfrm>
              <a:off x="4356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1" name="Rectangle 120"/>
            <p:cNvSpPr/>
            <p:nvPr/>
          </p:nvSpPr>
          <p:spPr bwMode="ltGray">
            <a:xfrm>
              <a:off x="4661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2" name="Rectangle 121"/>
            <p:cNvSpPr/>
            <p:nvPr/>
          </p:nvSpPr>
          <p:spPr bwMode="ltGray">
            <a:xfrm>
              <a:off x="4890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3" name="Rectangle 122"/>
            <p:cNvSpPr/>
            <p:nvPr/>
          </p:nvSpPr>
          <p:spPr bwMode="ltGray">
            <a:xfrm>
              <a:off x="5118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4" name="Rectangle 123"/>
            <p:cNvSpPr/>
            <p:nvPr/>
          </p:nvSpPr>
          <p:spPr bwMode="ltGray">
            <a:xfrm>
              <a:off x="5423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719044" y="31812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9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3-bit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5644" y="3867090"/>
            <a:ext cx="6182916" cy="628710"/>
            <a:chOff x="2375644" y="3867090"/>
            <a:chExt cx="6182916" cy="628710"/>
          </a:xfrm>
        </p:grpSpPr>
        <p:sp>
          <p:nvSpPr>
            <p:cNvPr id="127" name="Rectangle 126"/>
            <p:cNvSpPr/>
            <p:nvPr/>
          </p:nvSpPr>
          <p:spPr bwMode="ltGray">
            <a:xfrm>
              <a:off x="2375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8" name="Rectangle 127"/>
            <p:cNvSpPr/>
            <p:nvPr/>
          </p:nvSpPr>
          <p:spPr bwMode="ltGray">
            <a:xfrm>
              <a:off x="2604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9" name="Rectangle 128"/>
            <p:cNvSpPr/>
            <p:nvPr/>
          </p:nvSpPr>
          <p:spPr bwMode="ltGray">
            <a:xfrm>
              <a:off x="2832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0" name="Rectangle 129"/>
            <p:cNvSpPr/>
            <p:nvPr/>
          </p:nvSpPr>
          <p:spPr bwMode="ltGray">
            <a:xfrm>
              <a:off x="3061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1" name="Rectangle 130"/>
            <p:cNvSpPr/>
            <p:nvPr/>
          </p:nvSpPr>
          <p:spPr bwMode="ltGray">
            <a:xfrm>
              <a:off x="3366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2" name="Rectangle 131"/>
            <p:cNvSpPr/>
            <p:nvPr/>
          </p:nvSpPr>
          <p:spPr bwMode="ltGray">
            <a:xfrm>
              <a:off x="3594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3" name="Rectangle 132"/>
            <p:cNvSpPr/>
            <p:nvPr/>
          </p:nvSpPr>
          <p:spPr bwMode="ltGray">
            <a:xfrm>
              <a:off x="3823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4" name="Rectangle 133"/>
            <p:cNvSpPr/>
            <p:nvPr/>
          </p:nvSpPr>
          <p:spPr bwMode="ltGray">
            <a:xfrm>
              <a:off x="4052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5" name="Rectangle 134"/>
            <p:cNvSpPr/>
            <p:nvPr/>
          </p:nvSpPr>
          <p:spPr bwMode="ltGray">
            <a:xfrm>
              <a:off x="4356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6" name="Rectangle 135"/>
            <p:cNvSpPr/>
            <p:nvPr/>
          </p:nvSpPr>
          <p:spPr bwMode="ltGray">
            <a:xfrm>
              <a:off x="4585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7" name="Rectangle 136"/>
            <p:cNvSpPr/>
            <p:nvPr/>
          </p:nvSpPr>
          <p:spPr bwMode="ltGray">
            <a:xfrm>
              <a:off x="4814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8" name="Rectangle 137"/>
            <p:cNvSpPr/>
            <p:nvPr/>
          </p:nvSpPr>
          <p:spPr bwMode="ltGray">
            <a:xfrm>
              <a:off x="5042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9" name="Rectangle 138"/>
            <p:cNvSpPr/>
            <p:nvPr/>
          </p:nvSpPr>
          <p:spPr bwMode="ltGray">
            <a:xfrm>
              <a:off x="534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0" name="Rectangle 139"/>
            <p:cNvSpPr/>
            <p:nvPr/>
          </p:nvSpPr>
          <p:spPr bwMode="ltGray">
            <a:xfrm>
              <a:off x="557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1" name="Rectangle 140"/>
            <p:cNvSpPr/>
            <p:nvPr/>
          </p:nvSpPr>
          <p:spPr bwMode="ltGray">
            <a:xfrm>
              <a:off x="580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2" name="Rectangle 141"/>
            <p:cNvSpPr/>
            <p:nvPr/>
          </p:nvSpPr>
          <p:spPr bwMode="ltGray">
            <a:xfrm>
              <a:off x="6033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3" name="Rectangle 142"/>
            <p:cNvSpPr/>
            <p:nvPr/>
          </p:nvSpPr>
          <p:spPr bwMode="ltGray">
            <a:xfrm>
              <a:off x="2375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4" name="Rectangle 143"/>
            <p:cNvSpPr/>
            <p:nvPr/>
          </p:nvSpPr>
          <p:spPr bwMode="ltGray">
            <a:xfrm>
              <a:off x="2604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5" name="Rectangle 144"/>
            <p:cNvSpPr/>
            <p:nvPr/>
          </p:nvSpPr>
          <p:spPr bwMode="ltGray">
            <a:xfrm>
              <a:off x="2832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6" name="Rectangle 145"/>
            <p:cNvSpPr/>
            <p:nvPr/>
          </p:nvSpPr>
          <p:spPr bwMode="ltGray">
            <a:xfrm>
              <a:off x="3061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7" name="Rectangle 146"/>
            <p:cNvSpPr/>
            <p:nvPr/>
          </p:nvSpPr>
          <p:spPr bwMode="ltGray">
            <a:xfrm>
              <a:off x="3366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8" name="Rectangle 147"/>
            <p:cNvSpPr/>
            <p:nvPr/>
          </p:nvSpPr>
          <p:spPr bwMode="ltGray">
            <a:xfrm>
              <a:off x="3594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9" name="Rectangle 148"/>
            <p:cNvSpPr/>
            <p:nvPr/>
          </p:nvSpPr>
          <p:spPr bwMode="ltGray">
            <a:xfrm>
              <a:off x="3823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0" name="Rectangle 149"/>
            <p:cNvSpPr/>
            <p:nvPr/>
          </p:nvSpPr>
          <p:spPr bwMode="ltGray">
            <a:xfrm>
              <a:off x="4052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1" name="Rectangle 150"/>
            <p:cNvSpPr/>
            <p:nvPr/>
          </p:nvSpPr>
          <p:spPr bwMode="ltGray">
            <a:xfrm>
              <a:off x="4356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2" name="Rectangle 151"/>
            <p:cNvSpPr/>
            <p:nvPr/>
          </p:nvSpPr>
          <p:spPr bwMode="ltGray">
            <a:xfrm>
              <a:off x="4585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3" name="Rectangle 152"/>
            <p:cNvSpPr/>
            <p:nvPr/>
          </p:nvSpPr>
          <p:spPr bwMode="ltGray">
            <a:xfrm>
              <a:off x="4814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4" name="Rectangle 153"/>
            <p:cNvSpPr/>
            <p:nvPr/>
          </p:nvSpPr>
          <p:spPr bwMode="ltGray">
            <a:xfrm>
              <a:off x="5042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719044" y="38670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7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2375644" y="4724400"/>
            <a:ext cx="159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(9 total ways)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27844" y="1752600"/>
            <a:ext cx="1343712" cy="2895600"/>
            <a:chOff x="927844" y="1752600"/>
            <a:chExt cx="1343712" cy="2895600"/>
          </a:xfrm>
        </p:grpSpPr>
        <p:sp>
          <p:nvSpPr>
            <p:cNvPr id="155" name="Rectangle 154"/>
            <p:cNvSpPr/>
            <p:nvPr/>
          </p:nvSpPr>
          <p:spPr bwMode="ltGray">
            <a:xfrm>
              <a:off x="130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6" name="Rectangle 155"/>
            <p:cNvSpPr/>
            <p:nvPr/>
          </p:nvSpPr>
          <p:spPr bwMode="ltGray">
            <a:xfrm>
              <a:off x="1537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7" name="Rectangle 156"/>
            <p:cNvSpPr/>
            <p:nvPr/>
          </p:nvSpPr>
          <p:spPr bwMode="ltGray">
            <a:xfrm>
              <a:off x="1766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8" name="Rectangle 157"/>
            <p:cNvSpPr/>
            <p:nvPr/>
          </p:nvSpPr>
          <p:spPr bwMode="ltGray">
            <a:xfrm>
              <a:off x="1994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9" name="Rectangle 158"/>
            <p:cNvSpPr/>
            <p:nvPr/>
          </p:nvSpPr>
          <p:spPr bwMode="ltGray">
            <a:xfrm>
              <a:off x="1308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0" name="Rectangle 159"/>
            <p:cNvSpPr/>
            <p:nvPr/>
          </p:nvSpPr>
          <p:spPr bwMode="ltGray">
            <a:xfrm>
              <a:off x="1537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1" name="Rectangle 160"/>
            <p:cNvSpPr/>
            <p:nvPr/>
          </p:nvSpPr>
          <p:spPr bwMode="ltGray">
            <a:xfrm>
              <a:off x="176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2" name="Rectangle 161"/>
            <p:cNvSpPr/>
            <p:nvPr/>
          </p:nvSpPr>
          <p:spPr bwMode="ltGray">
            <a:xfrm>
              <a:off x="199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3" name="Rectangle 162"/>
            <p:cNvSpPr/>
            <p:nvPr/>
          </p:nvSpPr>
          <p:spPr bwMode="ltGray">
            <a:xfrm>
              <a:off x="130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4" name="Rectangle 163"/>
            <p:cNvSpPr/>
            <p:nvPr/>
          </p:nvSpPr>
          <p:spPr bwMode="ltGray">
            <a:xfrm>
              <a:off x="15374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5" name="Rectangle 164"/>
            <p:cNvSpPr/>
            <p:nvPr/>
          </p:nvSpPr>
          <p:spPr bwMode="ltGray">
            <a:xfrm>
              <a:off x="17660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6" name="Rectangle 165"/>
            <p:cNvSpPr/>
            <p:nvPr/>
          </p:nvSpPr>
          <p:spPr bwMode="ltGray">
            <a:xfrm>
              <a:off x="1994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7" name="Rectangle 166"/>
            <p:cNvSpPr/>
            <p:nvPr/>
          </p:nvSpPr>
          <p:spPr bwMode="ltGray">
            <a:xfrm>
              <a:off x="1308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8" name="Rectangle 167"/>
            <p:cNvSpPr/>
            <p:nvPr/>
          </p:nvSpPr>
          <p:spPr bwMode="ltGray">
            <a:xfrm>
              <a:off x="153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9" name="Rectangle 168"/>
            <p:cNvSpPr/>
            <p:nvPr/>
          </p:nvSpPr>
          <p:spPr bwMode="ltGray">
            <a:xfrm>
              <a:off x="176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0" name="Rectangle 169"/>
            <p:cNvSpPr/>
            <p:nvPr/>
          </p:nvSpPr>
          <p:spPr bwMode="ltGray">
            <a:xfrm>
              <a:off x="199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927844" y="4248090"/>
              <a:ext cx="134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“selectors”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9145778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5" grpId="0"/>
      <p:bldP spid="17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Bit Packing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smallest number of bits we need to code a block (=128) of integers?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Efficient decompression with hard-coded decoders</a:t>
            </a:r>
          </a:p>
          <a:p>
            <a:r>
              <a:rPr lang="en-US" dirty="0" err="1" smtClean="0"/>
              <a:t>PForDelta</a:t>
            </a:r>
            <a:r>
              <a:rPr lang="en-US" dirty="0" smtClean="0"/>
              <a:t> – bit packing + separate storage of “overflow” bits</a:t>
            </a:r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>
            <a:off x="1143000" y="2057400"/>
            <a:ext cx="7680146" cy="533400"/>
            <a:chOff x="1143000" y="2057400"/>
            <a:chExt cx="7680146" cy="533400"/>
          </a:xfrm>
        </p:grpSpPr>
        <p:sp>
          <p:nvSpPr>
            <p:cNvPr id="4" name="Rectangle 3"/>
            <p:cNvSpPr/>
            <p:nvPr/>
          </p:nvSpPr>
          <p:spPr bwMode="ltGray">
            <a:xfrm>
              <a:off x="1524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ltGray">
            <a:xfrm>
              <a:off x="1752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1981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209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2438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667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895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124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352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581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3810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038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267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4495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4724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4953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5181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5410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ltGray">
            <a:xfrm>
              <a:off x="5638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ltGray">
            <a:xfrm>
              <a:off x="5867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6096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6324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ltGray">
            <a:xfrm>
              <a:off x="6553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ltGray">
            <a:xfrm>
              <a:off x="6781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33528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>
              <a:off x="51816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 bwMode="ltGray">
            <a:xfrm>
              <a:off x="7010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7239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7467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7696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7924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8153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70104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1143000" y="21144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382000" y="213360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43000" y="2667000"/>
            <a:ext cx="7239000" cy="533400"/>
            <a:chOff x="1143000" y="2667000"/>
            <a:chExt cx="7239000" cy="533400"/>
          </a:xfrm>
        </p:grpSpPr>
        <p:sp>
          <p:nvSpPr>
            <p:cNvPr id="42" name="Rectangle 41"/>
            <p:cNvSpPr/>
            <p:nvPr/>
          </p:nvSpPr>
          <p:spPr bwMode="ltGray">
            <a:xfrm>
              <a:off x="1524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1752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1981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2209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2438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2667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2895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ltGray">
            <a:xfrm>
              <a:off x="3124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3352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3581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810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4038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4267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4495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724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953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5181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410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638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867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6096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6324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6553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6781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7010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7239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7467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9" name="Rectangle 68"/>
            <p:cNvSpPr/>
            <p:nvPr/>
          </p:nvSpPr>
          <p:spPr bwMode="ltGray">
            <a:xfrm>
              <a:off x="7696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 bwMode="auto">
            <a:xfrm>
              <a:off x="33528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auto">
            <a:xfrm>
              <a:off x="51816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auto">
            <a:xfrm>
              <a:off x="70104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1143000" y="27240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40854" y="27240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43000" y="3276600"/>
            <a:ext cx="7696200" cy="533400"/>
            <a:chOff x="1143000" y="3276600"/>
            <a:chExt cx="7696200" cy="533400"/>
          </a:xfrm>
        </p:grpSpPr>
        <p:sp>
          <p:nvSpPr>
            <p:cNvPr id="74" name="Rectangle 73"/>
            <p:cNvSpPr/>
            <p:nvPr/>
          </p:nvSpPr>
          <p:spPr bwMode="ltGray">
            <a:xfrm>
              <a:off x="1524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1752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1981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209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438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667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2895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124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352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581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3810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038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267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4495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4724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4953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181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5410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5638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5867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6096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6324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6553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6781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7010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7239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7467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7696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7924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8153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>
              <a:off x="33528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auto">
            <a:xfrm>
              <a:off x="51816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auto">
            <a:xfrm>
              <a:off x="70104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43000" y="33336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5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398054" y="33336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4629597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Golomb</a:t>
            </a:r>
            <a:r>
              <a:rPr lang="en-US" dirty="0" smtClean="0"/>
              <a:t> Codes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x </a:t>
            </a:r>
            <a:r>
              <a:rPr lang="en-US" dirty="0" smtClean="0">
                <a:sym typeface="Symbol"/>
              </a:rPr>
              <a:t> 1, parameter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:</a:t>
            </a:r>
          </a:p>
          <a:p>
            <a:pPr lvl="1"/>
            <a:r>
              <a:rPr lang="en-US" i="1" dirty="0" smtClean="0">
                <a:sym typeface="Symbol"/>
              </a:rPr>
              <a:t>q</a:t>
            </a:r>
            <a:r>
              <a:rPr lang="en-US" dirty="0" smtClean="0">
                <a:sym typeface="Symbol"/>
              </a:rPr>
              <a:t> + 1 in unary, where </a:t>
            </a:r>
            <a:r>
              <a:rPr lang="en-US" i="1" dirty="0" smtClean="0">
                <a:sym typeface="Symbol"/>
              </a:rPr>
              <a:t>q</a:t>
            </a:r>
            <a:r>
              <a:rPr lang="en-US" dirty="0" smtClean="0">
                <a:sym typeface="Symbol"/>
              </a:rPr>
              <a:t> </a:t>
            </a:r>
            <a:r>
              <a:rPr lang="en-US" dirty="0" smtClean="0"/>
              <a:t>= </a:t>
            </a:r>
            <a:r>
              <a:rPr lang="en-US" dirty="0" smtClean="0">
                <a:sym typeface="Symbol"/>
              </a:rPr>
              <a:t>( </a:t>
            </a:r>
            <a:r>
              <a:rPr lang="en-US" i="1" dirty="0" smtClean="0">
                <a:sym typeface="Symbol"/>
              </a:rPr>
              <a:t>x</a:t>
            </a:r>
            <a:r>
              <a:rPr lang="en-US" dirty="0" smtClean="0">
                <a:sym typeface="Symbol"/>
              </a:rPr>
              <a:t> - 1 ) /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 </a:t>
            </a:r>
          </a:p>
          <a:p>
            <a:pPr lvl="1"/>
            <a:r>
              <a:rPr lang="en-US" i="1" dirty="0" smtClean="0">
                <a:sym typeface="Symbol"/>
              </a:rPr>
              <a:t>r</a:t>
            </a:r>
            <a:r>
              <a:rPr lang="en-US" dirty="0" smtClean="0">
                <a:sym typeface="Symbol"/>
              </a:rPr>
              <a:t> in binary, where </a:t>
            </a:r>
            <a:r>
              <a:rPr lang="en-US" i="1" dirty="0" smtClean="0">
                <a:sym typeface="Symbol"/>
              </a:rPr>
              <a:t>r</a:t>
            </a:r>
            <a:r>
              <a:rPr lang="en-US" dirty="0" smtClean="0">
                <a:sym typeface="Symbol"/>
              </a:rPr>
              <a:t> = </a:t>
            </a:r>
            <a:r>
              <a:rPr lang="en-US" i="1" dirty="0" smtClean="0">
                <a:sym typeface="Symbol"/>
              </a:rPr>
              <a:t>x</a:t>
            </a:r>
            <a:r>
              <a:rPr lang="en-US" dirty="0" smtClean="0">
                <a:sym typeface="Symbol"/>
              </a:rPr>
              <a:t> - </a:t>
            </a:r>
            <a:r>
              <a:rPr lang="en-US" i="1" dirty="0" err="1" smtClean="0">
                <a:sym typeface="Symbol"/>
              </a:rPr>
              <a:t>qb</a:t>
            </a:r>
            <a:r>
              <a:rPr lang="en-US" dirty="0" smtClean="0">
                <a:sym typeface="Symbol"/>
              </a:rPr>
              <a:t> - 1, in log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 or log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 bits</a:t>
            </a:r>
          </a:p>
          <a:p>
            <a:r>
              <a:rPr lang="en-US" dirty="0" smtClean="0">
                <a:sym typeface="Symbol"/>
              </a:rPr>
              <a:t>Example:</a:t>
            </a:r>
          </a:p>
          <a:p>
            <a:pPr lvl="1"/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 = 3, </a:t>
            </a:r>
            <a:r>
              <a:rPr lang="en-US" i="1" dirty="0" smtClean="0">
                <a:sym typeface="Symbol"/>
              </a:rPr>
              <a:t>r</a:t>
            </a:r>
            <a:r>
              <a:rPr lang="en-US" dirty="0" smtClean="0">
                <a:sym typeface="Symbol"/>
              </a:rPr>
              <a:t> = 0, 1, 2 (0, 10, 11)</a:t>
            </a:r>
          </a:p>
          <a:p>
            <a:pPr lvl="1"/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 = 6, </a:t>
            </a:r>
            <a:r>
              <a:rPr lang="en-US" i="1" dirty="0" smtClean="0">
                <a:sym typeface="Symbol"/>
              </a:rPr>
              <a:t>r</a:t>
            </a:r>
            <a:r>
              <a:rPr lang="en-US" dirty="0" smtClean="0">
                <a:sym typeface="Symbol"/>
              </a:rPr>
              <a:t> = 0, 1, 2, 3, 4, 5 (00, 01, 100, 101, 110, 111)</a:t>
            </a:r>
          </a:p>
          <a:p>
            <a:pPr lvl="1"/>
            <a:r>
              <a:rPr lang="en-US" i="1" dirty="0" smtClean="0"/>
              <a:t>x</a:t>
            </a:r>
            <a:r>
              <a:rPr lang="en-US" dirty="0" smtClean="0"/>
              <a:t> = 9,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 = 3: </a:t>
            </a:r>
            <a:r>
              <a:rPr lang="en-US" i="1" dirty="0" smtClean="0"/>
              <a:t>q</a:t>
            </a:r>
            <a:r>
              <a:rPr lang="en-US" dirty="0" smtClean="0"/>
              <a:t> = 2, </a:t>
            </a:r>
            <a:r>
              <a:rPr lang="en-US" i="1" dirty="0" smtClean="0"/>
              <a:t>r</a:t>
            </a:r>
            <a:r>
              <a:rPr lang="en-US" dirty="0" smtClean="0"/>
              <a:t> = 2, code = 110:11</a:t>
            </a:r>
          </a:p>
          <a:p>
            <a:pPr lvl="1"/>
            <a:r>
              <a:rPr lang="en-US" i="1" dirty="0" smtClean="0"/>
              <a:t>x</a:t>
            </a:r>
            <a:r>
              <a:rPr lang="en-US" dirty="0" smtClean="0"/>
              <a:t> = 9,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 = 6: </a:t>
            </a:r>
            <a:r>
              <a:rPr lang="en-US" i="1" dirty="0" smtClean="0"/>
              <a:t>q</a:t>
            </a:r>
            <a:r>
              <a:rPr lang="en-US" dirty="0" smtClean="0"/>
              <a:t> = 1, </a:t>
            </a:r>
            <a:r>
              <a:rPr lang="en-US" i="1" dirty="0" smtClean="0"/>
              <a:t>r</a:t>
            </a:r>
            <a:r>
              <a:rPr lang="en-US" dirty="0" smtClean="0"/>
              <a:t> = 2, code = 10:100</a:t>
            </a:r>
          </a:p>
          <a:p>
            <a:r>
              <a:rPr lang="en-US" dirty="0" smtClean="0"/>
              <a:t>Optimal </a:t>
            </a:r>
            <a:r>
              <a:rPr lang="en-US" i="1" dirty="0" smtClean="0"/>
              <a:t>b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 0.69 (</a:t>
            </a:r>
            <a:r>
              <a:rPr lang="en-US" i="1" dirty="0" smtClean="0">
                <a:sym typeface="Symbol"/>
              </a:rPr>
              <a:t>N/</a:t>
            </a:r>
            <a:r>
              <a:rPr lang="en-US" i="1" dirty="0" err="1" smtClean="0">
                <a:sym typeface="Symbol"/>
              </a:rPr>
              <a:t>df</a:t>
            </a:r>
            <a:r>
              <a:rPr lang="en-US" dirty="0" smtClean="0">
                <a:sym typeface="Symbol"/>
              </a:rPr>
              <a:t>)</a:t>
            </a:r>
          </a:p>
          <a:p>
            <a:pPr lvl="1"/>
            <a:r>
              <a:rPr lang="en-US" dirty="0" smtClean="0">
                <a:sym typeface="Symbol"/>
              </a:rPr>
              <a:t>Different </a:t>
            </a:r>
            <a:r>
              <a:rPr lang="en-US" i="1" dirty="0" smtClean="0">
                <a:sym typeface="Symbol"/>
              </a:rPr>
              <a:t>b</a:t>
            </a:r>
            <a:r>
              <a:rPr lang="en-US" dirty="0" smtClean="0">
                <a:sym typeface="Symbol"/>
              </a:rPr>
              <a:t> for every term!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459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ing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298" y="0"/>
            <a:ext cx="103516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5105400"/>
            <a:ext cx="1676400" cy="1028700"/>
          </a:xfrm>
        </p:spPr>
        <p:txBody>
          <a:bodyPr/>
          <a:lstStyle/>
          <a:p>
            <a:r>
              <a:rPr lang="en-US" dirty="0" smtClean="0"/>
              <a:t>Count.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guvnah</a:t>
            </a:r>
            <a:r>
              <a:rPr lang="en-US" sz="1000" b="0" dirty="0">
                <a:solidFill>
                  <a:srgbClr val="FFFFFF"/>
                </a:solidFill>
              </a:rPr>
              <a:t>/7861418602/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172200" y="5105400"/>
            <a:ext cx="2209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/>
              <a:t>Search!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97949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Chicken and Egg?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 bwMode="ltGray">
          <a:xfrm>
            <a:off x="1744536" y="1981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40872" y="19474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ltGray">
          <a:xfrm>
            <a:off x="1744536" y="2438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9</a:t>
            </a:r>
          </a:p>
        </p:txBody>
      </p:sp>
      <p:sp>
        <p:nvSpPr>
          <p:cNvPr id="32" name="Rectangle 31"/>
          <p:cNvSpPr/>
          <p:nvPr/>
        </p:nvSpPr>
        <p:spPr bwMode="ltGray">
          <a:xfrm>
            <a:off x="2582736" y="19812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33" name="Rectangle 32"/>
          <p:cNvSpPr/>
          <p:nvPr/>
        </p:nvSpPr>
        <p:spPr bwMode="ltGray">
          <a:xfrm>
            <a:off x="2582736" y="24384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[9]</a:t>
            </a:r>
          </a:p>
        </p:txBody>
      </p:sp>
      <p:sp>
        <p:nvSpPr>
          <p:cNvPr id="34" name="Rectangle 33"/>
          <p:cNvSpPr/>
          <p:nvPr/>
        </p:nvSpPr>
        <p:spPr bwMode="ltGray">
          <a:xfrm>
            <a:off x="1744536" y="2895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21</a:t>
            </a:r>
          </a:p>
        </p:txBody>
      </p:sp>
      <p:sp>
        <p:nvSpPr>
          <p:cNvPr id="36" name="Rectangle 35"/>
          <p:cNvSpPr/>
          <p:nvPr/>
        </p:nvSpPr>
        <p:spPr bwMode="ltGray">
          <a:xfrm>
            <a:off x="2582736" y="28956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[1,8,22]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430336" y="1524000"/>
            <a:ext cx="74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(value)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63536" y="1524000"/>
            <a:ext cx="59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(key)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/>
          <p:nvPr/>
        </p:nvSpPr>
        <p:spPr bwMode="ltGray">
          <a:xfrm>
            <a:off x="1744536" y="33528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34</a:t>
            </a:r>
          </a:p>
        </p:txBody>
      </p:sp>
      <p:sp>
        <p:nvSpPr>
          <p:cNvPr id="41" name="Rectangle 40"/>
          <p:cNvSpPr/>
          <p:nvPr/>
        </p:nvSpPr>
        <p:spPr bwMode="ltGray">
          <a:xfrm>
            <a:off x="2582736" y="33528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[23]</a:t>
            </a:r>
          </a:p>
        </p:txBody>
      </p:sp>
      <p:sp>
        <p:nvSpPr>
          <p:cNvPr id="42" name="Rectangle 41"/>
          <p:cNvSpPr/>
          <p:nvPr/>
        </p:nvSpPr>
        <p:spPr bwMode="ltGray">
          <a:xfrm>
            <a:off x="1744536" y="3810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35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Rectangle 43"/>
          <p:cNvSpPr/>
          <p:nvPr/>
        </p:nvSpPr>
        <p:spPr bwMode="ltGray">
          <a:xfrm>
            <a:off x="2582736" y="38100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[8,41]</a:t>
            </a:r>
          </a:p>
        </p:txBody>
      </p:sp>
      <p:sp>
        <p:nvSpPr>
          <p:cNvPr id="45" name="Rectangle 44"/>
          <p:cNvSpPr/>
          <p:nvPr/>
        </p:nvSpPr>
        <p:spPr bwMode="ltGray">
          <a:xfrm>
            <a:off x="1744536" y="4267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80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7" name="Rectangle 46"/>
          <p:cNvSpPr/>
          <p:nvPr/>
        </p:nvSpPr>
        <p:spPr bwMode="ltGray">
          <a:xfrm>
            <a:off x="2582736" y="42672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[2,9,76]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240872" y="24046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240872" y="2861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1240872" y="33190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240872" y="37762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40872" y="42334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5" name="Straight Arrow Connector 54"/>
          <p:cNvCxnSpPr/>
          <p:nvPr/>
        </p:nvCxnSpPr>
        <p:spPr bwMode="auto">
          <a:xfrm rot="5400000">
            <a:off x="1744536" y="3623846"/>
            <a:ext cx="3810000" cy="158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6" name="TextBox 55"/>
          <p:cNvSpPr txBox="1"/>
          <p:nvPr/>
        </p:nvSpPr>
        <p:spPr>
          <a:xfrm>
            <a:off x="2839007" y="5605046"/>
            <a:ext cx="1580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Write postings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201736" y="4572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400800" y="6248400"/>
            <a:ext cx="2589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Sound familiar?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67200" y="2133600"/>
            <a:ext cx="373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But wait! How do we set 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Golomb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parameter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572000" y="3429000"/>
            <a:ext cx="29210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We need the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to set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72000" y="3834825"/>
            <a:ext cx="3581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But we don’t know the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until we’ve seen all postings!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572000" y="3048000"/>
            <a:ext cx="32933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Recall: optimal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 0.69 (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N/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df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812001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31" grpId="0"/>
      <p:bldP spid="29" grpId="0"/>
      <p:bldP spid="35" grpId="0"/>
      <p:bldP spid="40" grpId="0"/>
      <p:bldP spid="4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the </a:t>
            </a:r>
            <a:r>
              <a:rPr lang="en-US" i="1" dirty="0" err="1" smtClean="0"/>
              <a:t>df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</a:t>
            </a:r>
            <a:r>
              <a:rPr lang="en-US" dirty="0" err="1" smtClean="0"/>
              <a:t>mapper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Emit “special” key-value pairs to keep track of </a:t>
            </a:r>
            <a:r>
              <a:rPr lang="en-US" i="1" dirty="0" err="1" smtClean="0"/>
              <a:t>df</a:t>
            </a:r>
            <a:endParaRPr lang="en-US" i="1" dirty="0" smtClean="0"/>
          </a:p>
          <a:p>
            <a:r>
              <a:rPr lang="en-US" dirty="0" smtClean="0"/>
              <a:t>In the reducer:</a:t>
            </a:r>
          </a:p>
          <a:p>
            <a:pPr lvl="1"/>
            <a:r>
              <a:rPr lang="en-US" dirty="0" smtClean="0"/>
              <a:t>Make sure “special” key-value pairs come first: process them to determine </a:t>
            </a:r>
            <a:r>
              <a:rPr lang="en-US" i="1" dirty="0" err="1" smtClean="0"/>
              <a:t>df</a:t>
            </a:r>
            <a:endParaRPr lang="en-US" i="1" dirty="0" smtClean="0"/>
          </a:p>
          <a:p>
            <a:r>
              <a:rPr lang="en-US" dirty="0" smtClean="0"/>
              <a:t>Remember: proper partitioning!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8253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the </a:t>
            </a:r>
            <a:r>
              <a:rPr lang="en-US" i="1" dirty="0" err="1" smtClean="0"/>
              <a:t>df</a:t>
            </a:r>
            <a:r>
              <a:rPr lang="en-US" dirty="0" smtClean="0"/>
              <a:t>: Modified </a:t>
            </a:r>
            <a:r>
              <a:rPr lang="en-US" dirty="0" err="1" smtClean="0"/>
              <a:t>Mapper</a:t>
            </a:r>
            <a:endParaRPr lang="en-US" dirty="0"/>
          </a:p>
        </p:txBody>
      </p:sp>
      <p:grpSp>
        <p:nvGrpSpPr>
          <p:cNvPr id="2" name="Group 16"/>
          <p:cNvGrpSpPr/>
          <p:nvPr/>
        </p:nvGrpSpPr>
        <p:grpSpPr>
          <a:xfrm>
            <a:off x="762000" y="1219200"/>
            <a:ext cx="2014401" cy="628710"/>
            <a:chOff x="762000" y="1828800"/>
            <a:chExt cx="2014401" cy="628710"/>
          </a:xfrm>
        </p:grpSpPr>
        <p:sp>
          <p:nvSpPr>
            <p:cNvPr id="15" name="TextBox 14"/>
            <p:cNvSpPr txBox="1"/>
            <p:nvPr/>
          </p:nvSpPr>
          <p:spPr>
            <a:xfrm>
              <a:off x="838200" y="2057400"/>
              <a:ext cx="19382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one fish, two fish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62000" y="1828800"/>
              <a:ext cx="7012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1</a:t>
              </a:r>
              <a:endParaRPr lang="en-US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0" name="Rectangle 19"/>
          <p:cNvSpPr/>
          <p:nvPr/>
        </p:nvSpPr>
        <p:spPr bwMode="ltGray">
          <a:xfrm>
            <a:off x="1143000" y="25908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39336" y="25570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ltGray">
          <a:xfrm>
            <a:off x="1981200" y="25908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828800" y="2133600"/>
            <a:ext cx="74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(value)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2133600"/>
            <a:ext cx="59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(key)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ltGray">
          <a:xfrm>
            <a:off x="1143000" y="3048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39336" y="30142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ltGray">
          <a:xfrm>
            <a:off x="1981200" y="30480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28" name="Rectangle 27"/>
          <p:cNvSpPr/>
          <p:nvPr/>
        </p:nvSpPr>
        <p:spPr bwMode="ltGray">
          <a:xfrm>
            <a:off x="1143000" y="3505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9336" y="3471446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ltGray">
          <a:xfrm>
            <a:off x="1981200" y="3505200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[3]</a:t>
            </a:r>
          </a:p>
        </p:txBody>
      </p:sp>
      <p:sp>
        <p:nvSpPr>
          <p:cNvPr id="31" name="Rectangle 30"/>
          <p:cNvSpPr/>
          <p:nvPr/>
        </p:nvSpPr>
        <p:spPr bwMode="ltGray">
          <a:xfrm>
            <a:off x="1143000" y="41910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  <a:sym typeface="Wingdings"/>
              </a:rPr>
              <a:t>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39336" y="41572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 bwMode="ltGray">
          <a:xfrm>
            <a:off x="1981200" y="41910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34" name="Rectangle 33"/>
          <p:cNvSpPr/>
          <p:nvPr/>
        </p:nvSpPr>
        <p:spPr bwMode="ltGray">
          <a:xfrm>
            <a:off x="1143000" y="46482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  <a:sym typeface="Wingdings"/>
              </a:rPr>
              <a:t>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39336" y="46144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/>
          <p:nvPr/>
        </p:nvSpPr>
        <p:spPr bwMode="ltGray">
          <a:xfrm>
            <a:off x="1981200" y="46482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37" name="Rectangle 36"/>
          <p:cNvSpPr/>
          <p:nvPr/>
        </p:nvSpPr>
        <p:spPr bwMode="ltGray">
          <a:xfrm>
            <a:off x="1143000" y="51054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  <a:sym typeface="Wingdings"/>
              </a:rPr>
              <a:t>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39336" y="5071646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/>
          <p:nvPr/>
        </p:nvSpPr>
        <p:spPr bwMode="ltGray">
          <a:xfrm>
            <a:off x="1981200" y="51054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[1]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200400" y="1414046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Input document…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200400" y="2557046"/>
            <a:ext cx="495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 normal key-value pairs…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00400" y="415724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 “special” key-value pairs to keep track of </a:t>
            </a:r>
            <a:r>
              <a:rPr lang="en-US" sz="18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88572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 animBg="1"/>
      <p:bldP spid="23" grpId="0"/>
      <p:bldP spid="24" grpId="0"/>
      <p:bldP spid="25" grpId="0" animBg="1"/>
      <p:bldP spid="26" grpId="0"/>
      <p:bldP spid="27" grpId="0" animBg="1"/>
      <p:bldP spid="28" grpId="0" animBg="1"/>
      <p:bldP spid="29" grpId="0"/>
      <p:bldP spid="30" grpId="0" animBg="1"/>
      <p:bldP spid="31" grpId="0" animBg="1"/>
      <p:bldP spid="32" grpId="0"/>
      <p:bldP spid="33" grpId="0" animBg="1"/>
      <p:bldP spid="34" grpId="0" animBg="1"/>
      <p:bldP spid="35" grpId="0"/>
      <p:bldP spid="36" grpId="0" animBg="1"/>
      <p:bldP spid="37" grpId="0" animBg="1"/>
      <p:bldP spid="38" grpId="0"/>
      <p:bldP spid="39" grpId="0" animBg="1"/>
      <p:bldP spid="76" grpId="0"/>
      <p:bldP spid="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the </a:t>
            </a:r>
            <a:r>
              <a:rPr lang="en-US" i="1" dirty="0" err="1" smtClean="0"/>
              <a:t>df</a:t>
            </a:r>
            <a:r>
              <a:rPr lang="en-US" dirty="0" smtClean="0"/>
              <a:t>: Modified Reducer</a:t>
            </a:r>
            <a:endParaRPr lang="en-US" dirty="0"/>
          </a:p>
        </p:txBody>
      </p:sp>
      <p:sp>
        <p:nvSpPr>
          <p:cNvPr id="40" name="Rectangle 39"/>
          <p:cNvSpPr/>
          <p:nvPr/>
        </p:nvSpPr>
        <p:spPr bwMode="ltGray">
          <a:xfrm>
            <a:off x="1143000" y="27094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39336" y="26756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ectangle 41"/>
          <p:cNvSpPr/>
          <p:nvPr/>
        </p:nvSpPr>
        <p:spPr bwMode="ltGray">
          <a:xfrm>
            <a:off x="1143000" y="31666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9</a:t>
            </a:r>
          </a:p>
        </p:txBody>
      </p:sp>
      <p:sp>
        <p:nvSpPr>
          <p:cNvPr id="43" name="Rectangle 42"/>
          <p:cNvSpPr/>
          <p:nvPr/>
        </p:nvSpPr>
        <p:spPr bwMode="ltGray">
          <a:xfrm>
            <a:off x="1981200" y="27094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[2,4]</a:t>
            </a:r>
          </a:p>
        </p:txBody>
      </p:sp>
      <p:sp>
        <p:nvSpPr>
          <p:cNvPr id="44" name="Rectangle 43"/>
          <p:cNvSpPr/>
          <p:nvPr/>
        </p:nvSpPr>
        <p:spPr bwMode="ltGray">
          <a:xfrm>
            <a:off x="1981200" y="31666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[9]</a:t>
            </a:r>
          </a:p>
        </p:txBody>
      </p:sp>
      <p:sp>
        <p:nvSpPr>
          <p:cNvPr id="45" name="Rectangle 44"/>
          <p:cNvSpPr/>
          <p:nvPr/>
        </p:nvSpPr>
        <p:spPr bwMode="ltGray">
          <a:xfrm>
            <a:off x="1143000" y="36238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21</a:t>
            </a:r>
          </a:p>
        </p:txBody>
      </p:sp>
      <p:sp>
        <p:nvSpPr>
          <p:cNvPr id="46" name="Rectangle 45"/>
          <p:cNvSpPr/>
          <p:nvPr/>
        </p:nvSpPr>
        <p:spPr bwMode="ltGray">
          <a:xfrm>
            <a:off x="1981200" y="36238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[1,8,22]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828800" y="1295400"/>
            <a:ext cx="7406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(value)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62000" y="1295400"/>
            <a:ext cx="594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(key)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/>
          <p:nvPr/>
        </p:nvSpPr>
        <p:spPr bwMode="ltGray">
          <a:xfrm>
            <a:off x="1143000" y="40810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34</a:t>
            </a:r>
          </a:p>
        </p:txBody>
      </p:sp>
      <p:sp>
        <p:nvSpPr>
          <p:cNvPr id="50" name="Rectangle 49"/>
          <p:cNvSpPr/>
          <p:nvPr/>
        </p:nvSpPr>
        <p:spPr bwMode="ltGray">
          <a:xfrm>
            <a:off x="1981200" y="40810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[23]</a:t>
            </a:r>
          </a:p>
        </p:txBody>
      </p:sp>
      <p:sp>
        <p:nvSpPr>
          <p:cNvPr id="51" name="Rectangle 50"/>
          <p:cNvSpPr/>
          <p:nvPr/>
        </p:nvSpPr>
        <p:spPr bwMode="ltGray">
          <a:xfrm>
            <a:off x="1143000" y="45382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35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 bwMode="ltGray">
          <a:xfrm>
            <a:off x="1981200" y="45382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[8,41]</a:t>
            </a:r>
          </a:p>
        </p:txBody>
      </p:sp>
      <p:sp>
        <p:nvSpPr>
          <p:cNvPr id="53" name="Rectangle 52"/>
          <p:cNvSpPr/>
          <p:nvPr/>
        </p:nvSpPr>
        <p:spPr bwMode="ltGray">
          <a:xfrm>
            <a:off x="1143000" y="4995446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80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4" name="Rectangle 53"/>
          <p:cNvSpPr/>
          <p:nvPr/>
        </p:nvSpPr>
        <p:spPr bwMode="ltGray">
          <a:xfrm>
            <a:off x="1981200" y="4995446"/>
            <a:ext cx="762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[2,9,76]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9336" y="31328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639336" y="35900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39336" y="40472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9336" y="45044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9336" y="4961692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2225883" y="4140369"/>
            <a:ext cx="2862640" cy="79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1" name="TextBox 60"/>
          <p:cNvSpPr txBox="1"/>
          <p:nvPr/>
        </p:nvSpPr>
        <p:spPr>
          <a:xfrm>
            <a:off x="3886200" y="5224046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Write postings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62"/>
          <p:cNvSpPr/>
          <p:nvPr/>
        </p:nvSpPr>
        <p:spPr bwMode="ltGray">
          <a:xfrm>
            <a:off x="1143000" y="1752600"/>
            <a:ext cx="457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  <a:sym typeface="Wingdings"/>
              </a:rPr>
              <a:t>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639336" y="1718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/>
          <p:nvPr/>
        </p:nvSpPr>
        <p:spPr bwMode="ltGray">
          <a:xfrm>
            <a:off x="1981200" y="17526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[63]</a:t>
            </a:r>
          </a:p>
        </p:txBody>
      </p:sp>
      <p:sp>
        <p:nvSpPr>
          <p:cNvPr id="68" name="Rectangle 67"/>
          <p:cNvSpPr/>
          <p:nvPr/>
        </p:nvSpPr>
        <p:spPr bwMode="ltGray">
          <a:xfrm>
            <a:off x="2438400" y="17526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[82]</a:t>
            </a:r>
          </a:p>
        </p:txBody>
      </p:sp>
      <p:sp>
        <p:nvSpPr>
          <p:cNvPr id="71" name="Rectangle 70"/>
          <p:cNvSpPr/>
          <p:nvPr/>
        </p:nvSpPr>
        <p:spPr bwMode="ltGray">
          <a:xfrm>
            <a:off x="2895600" y="1752600"/>
            <a:ext cx="3810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5720" rIns="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[27]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3276600" y="17526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1600200" y="53002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4114800" y="1625025"/>
            <a:ext cx="457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First, compute the </a:t>
            </a:r>
            <a:r>
              <a:rPr lang="en-US" sz="18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by summing contributions from all “special” key-value pair…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200400" y="2286000"/>
            <a:ext cx="3505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</a:t>
            </a:r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b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from </a:t>
            </a:r>
            <a:r>
              <a:rPr lang="en-US" sz="18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114800" y="3572471"/>
            <a:ext cx="4648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Important: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properly define sort order to make sure “special” key-value pairs come first!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581400" y="6172200"/>
            <a:ext cx="53070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Where have we seen this before?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12647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/>
      <p:bldP spid="42" grpId="0" animBg="1"/>
      <p:bldP spid="43" grpId="0" animBg="1"/>
      <p:bldP spid="44" grpId="0" animBg="1"/>
      <p:bldP spid="45" grpId="0" animBg="1"/>
      <p:bldP spid="46" grpId="0" animBg="1"/>
      <p:bldP spid="47" grpId="0"/>
      <p:bldP spid="48" grpId="0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7" grpId="0"/>
      <p:bldP spid="58" grpId="0"/>
      <p:bldP spid="59" grpId="0"/>
      <p:bldP spid="61" grpId="0"/>
      <p:bldP spid="63" grpId="0" animBg="1"/>
      <p:bldP spid="64" grpId="0"/>
      <p:bldP spid="65" grpId="0" animBg="1"/>
      <p:bldP spid="68" grpId="0" animBg="1"/>
      <p:bldP spid="71" grpId="0" animBg="1"/>
      <p:bldP spid="72" grpId="0"/>
      <p:bldP spid="73" grpId="0"/>
      <p:bldP spid="76" grpId="0"/>
      <p:bldP spid="77" grpId="0"/>
      <p:bldP spid="78" grpId="0"/>
      <p:bldP spid="3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Indexing: IP</a:t>
            </a:r>
            <a:endParaRPr lang="en-US" dirty="0"/>
          </a:p>
        </p:txBody>
      </p:sp>
      <p:pic>
        <p:nvPicPr>
          <p:cNvPr id="2" name="Picture 1" descr="indexing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990600"/>
            <a:ext cx="8534400" cy="558615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917564">
            <a:off x="2147081" y="5478754"/>
            <a:ext cx="3942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assumption?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5421411"/>
            <a:ext cx="1676400" cy="4572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20917564">
            <a:off x="3317480" y="5783554"/>
            <a:ext cx="17403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Is it okay?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877259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Merging Postings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define an operation </a:t>
            </a:r>
            <a:r>
              <a:rPr lang="en-US" dirty="0">
                <a:solidFill>
                  <a:srgbClr val="000000"/>
                </a:solidFill>
              </a:rPr>
              <a:t>⊕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on postings lists </a:t>
            </a:r>
            <a:r>
              <a:rPr lang="en-US" i="1" dirty="0" smtClean="0"/>
              <a:t>P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Then we can rewrite our indexing algorithm!</a:t>
            </a:r>
          </a:p>
          <a:p>
            <a:pPr lvl="1"/>
            <a:r>
              <a:rPr lang="en-US" dirty="0" err="1" smtClean="0"/>
              <a:t>flatMap</a:t>
            </a:r>
            <a:r>
              <a:rPr lang="en-US" dirty="0" smtClean="0"/>
              <a:t>: emit singleton postings</a:t>
            </a:r>
          </a:p>
          <a:p>
            <a:pPr lvl="1"/>
            <a:r>
              <a:rPr lang="en-US" dirty="0" err="1" smtClean="0"/>
              <a:t>reduceByKey</a:t>
            </a:r>
            <a:r>
              <a:rPr lang="en-US" dirty="0" smtClean="0"/>
              <a:t>: </a:t>
            </a:r>
            <a:r>
              <a:rPr lang="en-US" dirty="0">
                <a:solidFill>
                  <a:srgbClr val="000000"/>
                </a:solidFill>
              </a:rPr>
              <a:t>⊕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730514"/>
            <a:ext cx="701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Postings(1, 15, 22, 39, 54) </a:t>
            </a:r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Postings(2, 46)</a:t>
            </a:r>
          </a:p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=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Postings(1, 2, 15, 22, 39, 46, 54)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1075526">
            <a:off x="3059542" y="2523452"/>
            <a:ext cx="4053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exactly is this operation?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have we created?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3333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issue?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2600980"/>
            <a:ext cx="594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Postings</a:t>
            </a:r>
            <a:r>
              <a:rPr lang="en-US" sz="2800" b="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Postings</a:t>
            </a:r>
            <a:r>
              <a:rPr lang="en-US" sz="2800" b="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= </a:t>
            </a:r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Postings</a:t>
            </a:r>
            <a:r>
              <a:rPr lang="en-US" sz="2800" b="0" baseline="-25000" dirty="0" err="1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33600" y="3119735"/>
            <a:ext cx="5054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Solution: apply compression as needed!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358884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Indexing: </a:t>
            </a:r>
            <a:r>
              <a:rPr lang="en-US" dirty="0"/>
              <a:t>L</a:t>
            </a:r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6" name="Picture 5" descr="indexin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6791"/>
          <a:stretch/>
        </p:blipFill>
        <p:spPr>
          <a:xfrm>
            <a:off x="72958" y="1612392"/>
            <a:ext cx="9006192" cy="486460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8600" y="909935"/>
            <a:ext cx="73148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Slightly less elegant implementation… but uses same idea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36785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Indexing: </a:t>
            </a:r>
            <a:r>
              <a:rPr lang="en-US" dirty="0"/>
              <a:t>L</a:t>
            </a:r>
            <a:r>
              <a:rPr lang="en-US" dirty="0" smtClean="0"/>
              <a:t>P</a:t>
            </a:r>
            <a:endParaRPr lang="en-US" dirty="0"/>
          </a:p>
        </p:txBody>
      </p:sp>
      <p:pic>
        <p:nvPicPr>
          <p:cNvPr id="6" name="Picture 5" descr="indexin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80" b="-47"/>
          <a:stretch/>
        </p:blipFill>
        <p:spPr>
          <a:xfrm>
            <a:off x="72958" y="1947672"/>
            <a:ext cx="9006192" cy="2852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150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IP vs. LP?</a:t>
            </a:r>
            <a:endParaRPr lang="en-US" dirty="0"/>
          </a:p>
        </p:txBody>
      </p:sp>
      <p:pic>
        <p:nvPicPr>
          <p:cNvPr id="3" name="Picture 2" descr="LP-vs-IP-running-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990600"/>
            <a:ext cx="7162800" cy="4297680"/>
          </a:xfrm>
          <a:prstGeom prst="rect">
            <a:avLst/>
          </a:prstGeom>
        </p:spPr>
      </p:pic>
      <p:pic>
        <p:nvPicPr>
          <p:cNvPr id="4" name="Picture 3" descr="LP-vs-IP-intermediat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5257800"/>
            <a:ext cx="5715000" cy="10715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29200" y="6427113"/>
            <a:ext cx="40385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b="0" dirty="0" smtClean="0">
                <a:solidFill>
                  <a:srgbClr val="000000"/>
                </a:solidFill>
                <a:latin typeface="Gill Sans"/>
                <a:cs typeface="Gill Sans"/>
              </a:rPr>
              <a:t>From: </a:t>
            </a:r>
            <a:r>
              <a:rPr lang="en-US" sz="11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Elsayed</a:t>
            </a:r>
            <a:r>
              <a:rPr lang="en-US" sz="1100" b="0" dirty="0" smtClean="0">
                <a:solidFill>
                  <a:srgbClr val="000000"/>
                </a:solidFill>
                <a:latin typeface="Gill Sans"/>
                <a:cs typeface="Gill Sans"/>
              </a:rPr>
              <a:t> et al., Brute</a:t>
            </a:r>
            <a:r>
              <a:rPr lang="en-US" sz="1100" b="0" dirty="0">
                <a:solidFill>
                  <a:srgbClr val="000000"/>
                </a:solidFill>
                <a:latin typeface="Gill Sans"/>
                <a:cs typeface="Gill Sans"/>
              </a:rPr>
              <a:t>-Force Approaches to Batch Retrieval: Scalable Indexing with MapReduce, or Why Bother? </a:t>
            </a:r>
            <a:r>
              <a:rPr lang="en-US" sz="1100" b="0" dirty="0" smtClean="0">
                <a:solidFill>
                  <a:srgbClr val="000000"/>
                </a:solidFill>
                <a:latin typeface="Gill Sans"/>
                <a:cs typeface="Gill Sans"/>
              </a:rPr>
              <a:t>2010</a:t>
            </a:r>
            <a:endParaRPr lang="en-US" sz="11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1" y="381000"/>
            <a:ext cx="5791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Gill Sans"/>
                <a:cs typeface="Gill Sans"/>
              </a:rPr>
              <a:t>Experiments on ClueWeb09 collection: segments 1 + 2</a:t>
            </a:r>
          </a:p>
          <a:p>
            <a:r>
              <a:rPr lang="en-US" sz="1400" b="0" dirty="0" smtClean="0">
                <a:solidFill>
                  <a:srgbClr val="000000"/>
                </a:solidFill>
                <a:latin typeface="Gill Sans"/>
                <a:cs typeface="Gill Sans"/>
              </a:rPr>
              <a:t>101.8m documents (472 GB compressed, 2.97 TB uncompressed)</a:t>
            </a:r>
            <a:endParaRPr lang="en-US" sz="1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763133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219200" y="2133600"/>
            <a:ext cx="6781800" cy="3124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IR Architecture</a:t>
            </a:r>
            <a:endParaRPr 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5638800" y="1143000"/>
            <a:ext cx="1905000" cy="762000"/>
          </a:xfrm>
          <a:prstGeom prst="flowChartMultidocumen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Documents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849438" y="1295400"/>
            <a:ext cx="1371600" cy="533400"/>
          </a:xfrm>
          <a:prstGeom prst="flowChartInputOutpu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Query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676400" y="5562600"/>
            <a:ext cx="1676400" cy="762000"/>
          </a:xfrm>
          <a:prstGeom prst="flowChartMultidocumen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Gill Sans"/>
                <a:cs typeface="Gill Sans"/>
              </a:rPr>
              <a:t>Hits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76400" y="24384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Representation</a:t>
            </a:r>
          </a:p>
          <a:p>
            <a:pPr algn="ctr"/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670550" y="24384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Representation</a:t>
            </a:r>
          </a:p>
          <a:p>
            <a:pPr algn="ctr"/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447800" y="3352800"/>
            <a:ext cx="20537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Query Representation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205413" y="3352800"/>
            <a:ext cx="2393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Document Representation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676400" y="42672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Comparison</a:t>
            </a:r>
          </a:p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514600" y="31242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508750" y="31242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5822950" y="4038600"/>
            <a:ext cx="1371600" cy="1066800"/>
          </a:xfrm>
          <a:prstGeom prst="can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Gill Sans"/>
                <a:cs typeface="Gill Sans"/>
              </a:rPr>
              <a:t>Index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6508750" y="37338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2535238" y="18288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6477000" y="1905000"/>
            <a:ext cx="0" cy="533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3352800" y="4648200"/>
            <a:ext cx="24384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H="1">
            <a:off x="2514600" y="49530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1219200" y="2133600"/>
            <a:ext cx="6781800" cy="312420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2514600" y="36576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Connector 23"/>
          <p:cNvCxnSpPr>
            <a:cxnSpLocks noChangeShapeType="1"/>
            <a:stCxn id="23" idx="0"/>
            <a:endCxn id="23" idx="2"/>
          </p:cNvCxnSpPr>
          <p:nvPr/>
        </p:nvCxnSpPr>
        <p:spPr bwMode="auto">
          <a:xfrm rot="16200000" flipH="1">
            <a:off x="3048001" y="3695700"/>
            <a:ext cx="3124200" cy="3175"/>
          </a:xfrm>
          <a:prstGeom prst="line">
            <a:avLst/>
          </a:prstGeom>
          <a:noFill/>
          <a:ln w="15875" algn="ctr">
            <a:solidFill>
              <a:schemeClr val="bg1"/>
            </a:solidFill>
            <a:prstDash val="dash"/>
            <a:round/>
            <a:headEnd/>
            <a:tailEnd/>
          </a:ln>
        </p:spPr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572000" y="2133600"/>
            <a:ext cx="8409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offline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46513" y="2133600"/>
            <a:ext cx="8250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online</a:t>
            </a:r>
          </a:p>
        </p:txBody>
      </p:sp>
      <p:sp>
        <p:nvSpPr>
          <p:cNvPr id="28" name="TextBox 27"/>
          <p:cNvSpPr txBox="1"/>
          <p:nvPr/>
        </p:nvSpPr>
        <p:spPr>
          <a:xfrm rot="21067221">
            <a:off x="6441501" y="5349688"/>
            <a:ext cx="122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Indexing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953000" y="2133600"/>
            <a:ext cx="2971800" cy="3276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295400" y="3962400"/>
            <a:ext cx="2362200" cy="1371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346581">
            <a:off x="400967" y="3644955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Retrieval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086423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4" grpId="0" animBg="1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Look at LP</a:t>
            </a:r>
            <a:endParaRPr lang="en-US" dirty="0"/>
          </a:p>
        </p:txBody>
      </p:sp>
      <p:pic>
        <p:nvPicPr>
          <p:cNvPr id="6" name="Picture 5" descr="indexin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" b="36791"/>
          <a:stretch/>
        </p:blipFill>
        <p:spPr>
          <a:xfrm>
            <a:off x="419100" y="1155192"/>
            <a:ext cx="6286500" cy="3395490"/>
          </a:xfrm>
          <a:prstGeom prst="rect">
            <a:avLst/>
          </a:prstGeom>
        </p:spPr>
      </p:pic>
      <p:pic>
        <p:nvPicPr>
          <p:cNvPr id="4" name="Picture 3" descr="indexing3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980" b="-47"/>
          <a:stretch/>
        </p:blipFill>
        <p:spPr>
          <a:xfrm>
            <a:off x="419100" y="4561924"/>
            <a:ext cx="6286500" cy="199127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221203">
            <a:off x="3212738" y="827171"/>
            <a:ext cx="4302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Remind you of anything in Spark?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867400" y="3352800"/>
            <a:ext cx="2971800" cy="3325743"/>
            <a:chOff x="5867400" y="1932057"/>
            <a:chExt cx="2971800" cy="3325743"/>
          </a:xfrm>
        </p:grpSpPr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1" name="Straight Arrow Connector 10"/>
            <p:cNvCxnSpPr>
              <a:stCxn id="8" idx="2"/>
              <a:endCxn id="9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9" idx="2"/>
              <a:endCxn id="10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570951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glans_regia_Echte_Walnussfruch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27504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associativity and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commutativity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via commutative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(if you can)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533400" y="228600"/>
            <a:ext cx="64770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latin typeface="Gill Sans"/>
                <a:ea typeface="+mj-ea"/>
                <a:cs typeface="Gill Sans"/>
              </a:rPr>
              <a:t>Algorithm design in a nutshell…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(Walnut)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39696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framework-based sorting to sequence computations (if you can’t)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224699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1"/>
          <p:cNvSpPr>
            <a:spLocks noChangeArrowheads="1"/>
          </p:cNvSpPr>
          <p:nvPr/>
        </p:nvSpPr>
        <p:spPr bwMode="auto">
          <a:xfrm>
            <a:off x="1219200" y="2133600"/>
            <a:ext cx="6781800" cy="3124200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Abstract IR Architecture</a:t>
            </a:r>
            <a:endParaRPr lang="en-US" dirty="0"/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5638800" y="1143000"/>
            <a:ext cx="1905000" cy="762000"/>
          </a:xfrm>
          <a:prstGeom prst="flowChartMultidocumen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Documents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849438" y="1295400"/>
            <a:ext cx="1371600" cy="533400"/>
          </a:xfrm>
          <a:prstGeom prst="flowChartInputOutpu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Query</a:t>
            </a: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1676400" y="5562600"/>
            <a:ext cx="1676400" cy="762000"/>
          </a:xfrm>
          <a:prstGeom prst="flowChartMultidocumen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Gill Sans"/>
                <a:cs typeface="Gill Sans"/>
              </a:rPr>
              <a:t>Hits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1676400" y="24384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Representation</a:t>
            </a:r>
          </a:p>
          <a:p>
            <a:pPr algn="ctr"/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670550" y="24384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Representation</a:t>
            </a:r>
          </a:p>
          <a:p>
            <a:pPr algn="ctr"/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1447800" y="3352800"/>
            <a:ext cx="205376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Query Representation</a:t>
            </a:r>
          </a:p>
        </p:txBody>
      </p:sp>
      <p:sp>
        <p:nvSpPr>
          <p:cNvPr id="11" name="Text Box 9"/>
          <p:cNvSpPr txBox="1">
            <a:spLocks noChangeArrowheads="1"/>
          </p:cNvSpPr>
          <p:nvPr/>
        </p:nvSpPr>
        <p:spPr bwMode="auto">
          <a:xfrm>
            <a:off x="5205413" y="3352800"/>
            <a:ext cx="2393704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Document Representation</a:t>
            </a:r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>
            <a:off x="1676400" y="4267200"/>
            <a:ext cx="16764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Comparison</a:t>
            </a:r>
          </a:p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Function</a:t>
            </a: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>
            <a:off x="2514600" y="31242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Line 12"/>
          <p:cNvSpPr>
            <a:spLocks noChangeShapeType="1"/>
          </p:cNvSpPr>
          <p:nvPr/>
        </p:nvSpPr>
        <p:spPr bwMode="auto">
          <a:xfrm>
            <a:off x="6508750" y="31242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5822950" y="4038600"/>
            <a:ext cx="1371600" cy="1066800"/>
          </a:xfrm>
          <a:prstGeom prst="can">
            <a:avLst>
              <a:gd name="adj" fmla="val 25000"/>
            </a:avLst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r>
              <a:rPr lang="en-US" sz="1800">
                <a:solidFill>
                  <a:schemeClr val="bg1"/>
                </a:solidFill>
                <a:latin typeface="Gill Sans"/>
                <a:cs typeface="Gill Sans"/>
              </a:rPr>
              <a:t>Index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6508750" y="3733800"/>
            <a:ext cx="0" cy="3048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Line 15"/>
          <p:cNvSpPr>
            <a:spLocks noChangeShapeType="1"/>
          </p:cNvSpPr>
          <p:nvPr/>
        </p:nvSpPr>
        <p:spPr bwMode="auto">
          <a:xfrm>
            <a:off x="2535238" y="18288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6477000" y="1905000"/>
            <a:ext cx="0" cy="5334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Line 17"/>
          <p:cNvSpPr>
            <a:spLocks noChangeShapeType="1"/>
          </p:cNvSpPr>
          <p:nvPr/>
        </p:nvSpPr>
        <p:spPr bwMode="auto">
          <a:xfrm flipH="1">
            <a:off x="3352800" y="4648200"/>
            <a:ext cx="2438400" cy="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Line 18"/>
          <p:cNvSpPr>
            <a:spLocks noChangeShapeType="1"/>
          </p:cNvSpPr>
          <p:nvPr/>
        </p:nvSpPr>
        <p:spPr bwMode="auto">
          <a:xfrm flipH="1">
            <a:off x="2514600" y="49530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1219200" y="2133600"/>
            <a:ext cx="6781800" cy="3124200"/>
          </a:xfrm>
          <a:prstGeom prst="rect">
            <a:avLst/>
          </a:prstGeom>
          <a:noFill/>
          <a:ln w="25400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2514600" y="3657600"/>
            <a:ext cx="0" cy="609600"/>
          </a:xfrm>
          <a:prstGeom prst="line">
            <a:avLst/>
          </a:prstGeom>
          <a:ln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Connector 23"/>
          <p:cNvCxnSpPr>
            <a:cxnSpLocks noChangeShapeType="1"/>
            <a:stCxn id="23" idx="0"/>
            <a:endCxn id="23" idx="2"/>
          </p:cNvCxnSpPr>
          <p:nvPr/>
        </p:nvCxnSpPr>
        <p:spPr bwMode="auto">
          <a:xfrm rot="16200000" flipH="1">
            <a:off x="3048001" y="3695700"/>
            <a:ext cx="3124200" cy="3175"/>
          </a:xfrm>
          <a:prstGeom prst="line">
            <a:avLst/>
          </a:prstGeom>
          <a:noFill/>
          <a:ln w="15875" algn="ctr">
            <a:solidFill>
              <a:schemeClr val="bg1"/>
            </a:solidFill>
            <a:prstDash val="dash"/>
            <a:round/>
            <a:headEnd/>
            <a:tailEnd/>
          </a:ln>
        </p:spPr>
      </p:cxn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4572000" y="2133600"/>
            <a:ext cx="84099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offline</a:t>
            </a: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3846513" y="2133600"/>
            <a:ext cx="82506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online</a:t>
            </a:r>
          </a:p>
        </p:txBody>
      </p:sp>
      <p:sp>
        <p:nvSpPr>
          <p:cNvPr id="28" name="TextBox 27"/>
          <p:cNvSpPr txBox="1"/>
          <p:nvPr/>
        </p:nvSpPr>
        <p:spPr>
          <a:xfrm rot="21067221">
            <a:off x="6441501" y="5349688"/>
            <a:ext cx="12264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Indexing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4953000" y="2133600"/>
            <a:ext cx="2971800" cy="3276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295400" y="3962400"/>
            <a:ext cx="2362200" cy="13716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 rot="346581">
            <a:off x="400967" y="3644955"/>
            <a:ext cx="12862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Retrieval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904694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 animBg="1"/>
      <p:bldP spid="34" grpId="0" animBg="1"/>
      <p:bldP spid="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/>
          <p:cNvGrpSpPr/>
          <p:nvPr/>
        </p:nvGrpSpPr>
        <p:grpSpPr>
          <a:xfrm>
            <a:off x="457200" y="762000"/>
            <a:ext cx="1940813" cy="490954"/>
            <a:chOff x="762000" y="1905000"/>
            <a:chExt cx="1940813" cy="490954"/>
          </a:xfrm>
        </p:grpSpPr>
        <p:sp>
          <p:nvSpPr>
            <p:cNvPr id="8" name="TextBox 7"/>
            <p:cNvSpPr txBox="1"/>
            <p:nvPr/>
          </p:nvSpPr>
          <p:spPr>
            <a:xfrm>
              <a:off x="838200" y="2057400"/>
              <a:ext cx="18646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one fish, two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1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32"/>
          <p:cNvGrpSpPr/>
          <p:nvPr/>
        </p:nvGrpSpPr>
        <p:grpSpPr>
          <a:xfrm>
            <a:off x="2474213" y="762000"/>
            <a:ext cx="1963255" cy="490954"/>
            <a:chOff x="762000" y="1905000"/>
            <a:chExt cx="1963255" cy="490954"/>
          </a:xfrm>
        </p:grpSpPr>
        <p:sp>
          <p:nvSpPr>
            <p:cNvPr id="11" name="TextBox 10"/>
            <p:cNvSpPr txBox="1"/>
            <p:nvPr/>
          </p:nvSpPr>
          <p:spPr>
            <a:xfrm>
              <a:off x="838200" y="2057400"/>
              <a:ext cx="188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red fish, blue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44"/>
          <p:cNvGrpSpPr/>
          <p:nvPr/>
        </p:nvGrpSpPr>
        <p:grpSpPr>
          <a:xfrm>
            <a:off x="4526771" y="762000"/>
            <a:ext cx="1528842" cy="490954"/>
            <a:chOff x="762000" y="1905000"/>
            <a:chExt cx="1528842" cy="490954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2057400"/>
              <a:ext cx="14526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cat in the hat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3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0113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20113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0113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0113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20113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20113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20113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3161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23161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23161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23161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23161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23161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23161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26209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20"/>
          <p:cNvSpPr>
            <a:spLocks noChangeArrowheads="1"/>
          </p:cNvSpPr>
          <p:nvPr/>
        </p:nvSpPr>
        <p:spPr bwMode="auto">
          <a:xfrm>
            <a:off x="26209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21"/>
          <p:cNvSpPr>
            <a:spLocks noChangeArrowheads="1"/>
          </p:cNvSpPr>
          <p:nvPr/>
        </p:nvSpPr>
        <p:spPr bwMode="auto">
          <a:xfrm>
            <a:off x="26209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26209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26209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26209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26209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0113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23161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6209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990725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3352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6400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9257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9257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9257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9257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9257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9257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9257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9257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29448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</a:p>
        </p:txBody>
      </p:sp>
      <p:sp>
        <p:nvSpPr>
          <p:cNvPr id="52" name="Rectangle 19"/>
          <p:cNvSpPr>
            <a:spLocks noChangeArrowheads="1"/>
          </p:cNvSpPr>
          <p:nvPr/>
        </p:nvSpPr>
        <p:spPr bwMode="auto">
          <a:xfrm>
            <a:off x="838200" y="2232025"/>
            <a:ext cx="1152525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19"/>
          <p:cNvSpPr>
            <a:spLocks noChangeArrowheads="1"/>
          </p:cNvSpPr>
          <p:nvPr/>
        </p:nvSpPr>
        <p:spPr bwMode="auto">
          <a:xfrm>
            <a:off x="838200" y="2611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ectangle 19"/>
          <p:cNvSpPr>
            <a:spLocks noChangeArrowheads="1"/>
          </p:cNvSpPr>
          <p:nvPr/>
        </p:nvSpPr>
        <p:spPr bwMode="auto">
          <a:xfrm>
            <a:off x="838200" y="2992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angle 19"/>
          <p:cNvSpPr>
            <a:spLocks noChangeArrowheads="1"/>
          </p:cNvSpPr>
          <p:nvPr/>
        </p:nvSpPr>
        <p:spPr bwMode="auto">
          <a:xfrm>
            <a:off x="838200" y="3373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Rectangle 19"/>
          <p:cNvSpPr>
            <a:spLocks noChangeArrowheads="1"/>
          </p:cNvSpPr>
          <p:nvPr/>
        </p:nvSpPr>
        <p:spPr bwMode="auto">
          <a:xfrm>
            <a:off x="838200" y="3754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19"/>
          <p:cNvSpPr>
            <a:spLocks noChangeArrowheads="1"/>
          </p:cNvSpPr>
          <p:nvPr/>
        </p:nvSpPr>
        <p:spPr bwMode="auto">
          <a:xfrm>
            <a:off x="838200" y="4135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Rectangle 19"/>
          <p:cNvSpPr>
            <a:spLocks noChangeArrowheads="1"/>
          </p:cNvSpPr>
          <p:nvPr/>
        </p:nvSpPr>
        <p:spPr bwMode="auto">
          <a:xfrm>
            <a:off x="838200" y="4516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Rectangle 19"/>
          <p:cNvSpPr>
            <a:spLocks noChangeArrowheads="1"/>
          </p:cNvSpPr>
          <p:nvPr/>
        </p:nvSpPr>
        <p:spPr bwMode="auto">
          <a:xfrm>
            <a:off x="838200" y="4897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0" name="Group 44"/>
          <p:cNvGrpSpPr/>
          <p:nvPr/>
        </p:nvGrpSpPr>
        <p:grpSpPr>
          <a:xfrm>
            <a:off x="6208013" y="762000"/>
            <a:ext cx="2255002" cy="490954"/>
            <a:chOff x="762000" y="1905000"/>
            <a:chExt cx="2255002" cy="490954"/>
          </a:xfrm>
        </p:grpSpPr>
        <p:sp>
          <p:nvSpPr>
            <p:cNvPr id="61" name="TextBox 60"/>
            <p:cNvSpPr txBox="1"/>
            <p:nvPr/>
          </p:nvSpPr>
          <p:spPr>
            <a:xfrm>
              <a:off x="838200" y="2057400"/>
              <a:ext cx="21788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green eggs and ham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4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0113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23161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6209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29257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838200" y="5278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0113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23161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6209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29257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2" name="Rectangle 19"/>
          <p:cNvSpPr>
            <a:spLocks noChangeArrowheads="1"/>
          </p:cNvSpPr>
          <p:nvPr/>
        </p:nvSpPr>
        <p:spPr bwMode="auto">
          <a:xfrm>
            <a:off x="838200" y="5659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962400" y="21336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Indexing: building this structure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962400" y="2586335"/>
            <a:ext cx="518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Retrieval: manipulating this structure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00315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 it?</a:t>
            </a:r>
          </a:p>
        </p:txBody>
      </p:sp>
      <p:sp>
        <p:nvSpPr>
          <p:cNvPr id="634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indexing problem</a:t>
            </a:r>
          </a:p>
          <a:p>
            <a:pPr lvl="1"/>
            <a:r>
              <a:rPr lang="en-US" dirty="0" smtClean="0"/>
              <a:t>Scalability is critical</a:t>
            </a:r>
          </a:p>
          <a:p>
            <a:pPr lvl="1"/>
            <a:r>
              <a:rPr lang="en-US" dirty="0" smtClean="0"/>
              <a:t>Must be relatively fast, but need not be real time</a:t>
            </a:r>
          </a:p>
          <a:p>
            <a:pPr lvl="1"/>
            <a:r>
              <a:rPr lang="en-US" dirty="0" smtClean="0"/>
              <a:t>Fundamentally a batch operation</a:t>
            </a:r>
          </a:p>
          <a:p>
            <a:pPr lvl="1"/>
            <a:r>
              <a:rPr lang="en-US" dirty="0" smtClean="0"/>
              <a:t>Incremental updates may or may not be important</a:t>
            </a:r>
          </a:p>
          <a:p>
            <a:pPr lvl="1"/>
            <a:r>
              <a:rPr lang="en-US" dirty="0" smtClean="0"/>
              <a:t>For the web, crawling is a challenge in itself</a:t>
            </a:r>
          </a:p>
          <a:p>
            <a:r>
              <a:rPr lang="en-US" dirty="0" smtClean="0"/>
              <a:t>The retrieval problem</a:t>
            </a:r>
          </a:p>
          <a:p>
            <a:pPr lvl="1"/>
            <a:r>
              <a:rPr lang="en-US" dirty="0" smtClean="0"/>
              <a:t>Must have sub-second response time</a:t>
            </a:r>
          </a:p>
          <a:p>
            <a:pPr lvl="1"/>
            <a:r>
              <a:rPr lang="en-US" dirty="0" smtClean="0"/>
              <a:t>For the web, only need relatively few results</a:t>
            </a:r>
          </a:p>
          <a:p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 rot="379706">
            <a:off x="4641131" y="1557308"/>
            <a:ext cx="3876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Perfect for MapReduce!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 rot="21301843">
            <a:off x="3622545" y="4613100"/>
            <a:ext cx="3183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Uh… not so good…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33895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1" grpId="0" build="p"/>
      <p:bldP spid="4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Assume everything fits in memory on a single machine…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62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(For now)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23528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Boolean Retrieval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Users express queries as a Boolean expression</a:t>
            </a:r>
          </a:p>
          <a:p>
            <a:pPr lvl="1"/>
            <a:r>
              <a:rPr lang="en-US" smtClean="0"/>
              <a:t>AND, OR, NOT</a:t>
            </a:r>
          </a:p>
          <a:p>
            <a:pPr lvl="1"/>
            <a:r>
              <a:rPr lang="en-US" smtClean="0"/>
              <a:t>Can be arbitrarily nested</a:t>
            </a:r>
          </a:p>
          <a:p>
            <a:r>
              <a:rPr lang="en-US" smtClean="0"/>
              <a:t>Retrieval is based on the notion of sets</a:t>
            </a:r>
          </a:p>
          <a:p>
            <a:pPr lvl="1"/>
            <a:r>
              <a:rPr lang="en-US" smtClean="0"/>
              <a:t>Any given query divides the collection into two sets: </a:t>
            </a:r>
            <a:br>
              <a:rPr lang="en-US" smtClean="0"/>
            </a:br>
            <a:r>
              <a:rPr lang="en-US" smtClean="0"/>
              <a:t>retrieved, not-retrieved</a:t>
            </a:r>
          </a:p>
          <a:p>
            <a:pPr lvl="1"/>
            <a:r>
              <a:rPr lang="en-US" smtClean="0"/>
              <a:t>Pure Boolean systems do not define an ordering of the results</a:t>
            </a:r>
          </a:p>
        </p:txBody>
      </p:sp>
    </p:spTree>
    <p:extLst>
      <p:ext uri="{BB962C8B-B14F-4D97-AF65-F5344CB8AC3E}">
        <p14:creationId xmlns:p14="http://schemas.microsoft.com/office/powerpoint/2010/main" val="24437500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Boolean Retrieval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execute a Boolean query:</a:t>
            </a:r>
          </a:p>
          <a:p>
            <a:pPr lvl="1"/>
            <a:r>
              <a:rPr lang="en-US" dirty="0" smtClean="0"/>
              <a:t>Build query syntax tree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For each clause, look up postings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Traverse postings and apply Boolean operator</a:t>
            </a:r>
          </a:p>
        </p:txBody>
      </p:sp>
      <p:sp>
        <p:nvSpPr>
          <p:cNvPr id="20484" name="TextBox 3"/>
          <p:cNvSpPr txBox="1">
            <a:spLocks noChangeArrowheads="1"/>
          </p:cNvSpPr>
          <p:nvPr/>
        </p:nvSpPr>
        <p:spPr bwMode="auto">
          <a:xfrm>
            <a:off x="2743200" y="2133600"/>
            <a:ext cx="2500877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( </a:t>
            </a:r>
            <a:r>
              <a:rPr lang="en-US" b="0" dirty="0" smtClean="0">
                <a:solidFill>
                  <a:schemeClr val="bg1"/>
                </a:solidFill>
              </a:rPr>
              <a:t>blue AND fish </a:t>
            </a:r>
            <a:r>
              <a:rPr lang="en-US" b="0" dirty="0">
                <a:solidFill>
                  <a:schemeClr val="bg1"/>
                </a:solidFill>
              </a:rPr>
              <a:t>) </a:t>
            </a:r>
            <a:r>
              <a:rPr lang="en-US" b="0" dirty="0" smtClean="0">
                <a:solidFill>
                  <a:schemeClr val="bg1"/>
                </a:solidFill>
              </a:rPr>
              <a:t>OR ham</a:t>
            </a:r>
            <a:endParaRPr lang="en-US" b="0" dirty="0">
              <a:solidFill>
                <a:schemeClr val="bg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6121786" y="1752600"/>
            <a:ext cx="2001878" cy="1329154"/>
            <a:chOff x="6121786" y="1752600"/>
            <a:chExt cx="2001878" cy="1329154"/>
          </a:xfrm>
        </p:grpSpPr>
        <p:sp>
          <p:nvSpPr>
            <p:cNvPr id="20485" name="TextBox 4"/>
            <p:cNvSpPr txBox="1">
              <a:spLocks noChangeArrowheads="1"/>
            </p:cNvSpPr>
            <p:nvPr/>
          </p:nvSpPr>
          <p:spPr bwMode="auto">
            <a:xfrm>
              <a:off x="6781800" y="2743200"/>
              <a:ext cx="570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blue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6" name="TextBox 5"/>
            <p:cNvSpPr txBox="1">
              <a:spLocks noChangeArrowheads="1"/>
            </p:cNvSpPr>
            <p:nvPr/>
          </p:nvSpPr>
          <p:spPr bwMode="auto">
            <a:xfrm>
              <a:off x="7620000" y="2743200"/>
              <a:ext cx="503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fish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7" name="TextBox 6"/>
            <p:cNvSpPr txBox="1">
              <a:spLocks noChangeArrowheads="1"/>
            </p:cNvSpPr>
            <p:nvPr/>
          </p:nvSpPr>
          <p:spPr bwMode="auto">
            <a:xfrm>
              <a:off x="7162800" y="2209800"/>
              <a:ext cx="61587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AND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8" name="TextBox 7"/>
            <p:cNvSpPr txBox="1">
              <a:spLocks noChangeArrowheads="1"/>
            </p:cNvSpPr>
            <p:nvPr/>
          </p:nvSpPr>
          <p:spPr bwMode="auto">
            <a:xfrm>
              <a:off x="6121786" y="2209800"/>
              <a:ext cx="5838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ham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9" name="TextBox 8"/>
            <p:cNvSpPr txBox="1">
              <a:spLocks noChangeArrowheads="1"/>
            </p:cNvSpPr>
            <p:nvPr/>
          </p:nvSpPr>
          <p:spPr bwMode="auto">
            <a:xfrm>
              <a:off x="6705600" y="1752600"/>
              <a:ext cx="4924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OR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cxnSp>
          <p:nvCxnSpPr>
            <p:cNvPr id="20490" name="Straight Arrow Connector 10"/>
            <p:cNvCxnSpPr>
              <a:cxnSpLocks noChangeShapeType="1"/>
              <a:stCxn id="20489" idx="2"/>
              <a:endCxn id="20488" idx="0"/>
            </p:cNvCxnSpPr>
            <p:nvPr/>
          </p:nvCxnSpPr>
          <p:spPr bwMode="auto">
            <a:xfrm rot="5400000">
              <a:off x="6623435" y="1881413"/>
              <a:ext cx="118646" cy="538129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1" name="Straight Arrow Connector 11"/>
            <p:cNvCxnSpPr>
              <a:cxnSpLocks noChangeShapeType="1"/>
              <a:stCxn id="20489" idx="2"/>
              <a:endCxn id="20487" idx="0"/>
            </p:cNvCxnSpPr>
            <p:nvPr/>
          </p:nvCxnSpPr>
          <p:spPr bwMode="auto">
            <a:xfrm rot="16200000" flipH="1">
              <a:off x="7151956" y="1891019"/>
              <a:ext cx="118646" cy="51891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2" name="Straight Arrow Connector 14"/>
            <p:cNvCxnSpPr>
              <a:cxnSpLocks noChangeShapeType="1"/>
              <a:stCxn id="20487" idx="2"/>
              <a:endCxn id="20486" idx="0"/>
            </p:cNvCxnSpPr>
            <p:nvPr/>
          </p:nvCxnSpPr>
          <p:spPr bwMode="auto">
            <a:xfrm rot="16200000" flipH="1">
              <a:off x="7573861" y="2445229"/>
              <a:ext cx="194846" cy="40109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3" name="Straight Arrow Connector 17"/>
            <p:cNvCxnSpPr>
              <a:cxnSpLocks noChangeShapeType="1"/>
              <a:stCxn id="20487" idx="2"/>
              <a:endCxn id="20485" idx="0"/>
            </p:cNvCxnSpPr>
            <p:nvPr/>
          </p:nvCxnSpPr>
          <p:spPr bwMode="auto">
            <a:xfrm rot="5400000">
              <a:off x="7171593" y="2444056"/>
              <a:ext cx="194846" cy="403442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20494" name="Right Arrow 21"/>
          <p:cNvSpPr>
            <a:spLocks noChangeArrowheads="1"/>
          </p:cNvSpPr>
          <p:nvPr/>
        </p:nvSpPr>
        <p:spPr bwMode="auto">
          <a:xfrm>
            <a:off x="5453063" y="2133600"/>
            <a:ext cx="490537" cy="381000"/>
          </a:xfrm>
          <a:prstGeom prst="rightArrow">
            <a:avLst>
              <a:gd name="adj1" fmla="val 50000"/>
              <a:gd name="adj2" fmla="val 50069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667000" y="3429000"/>
            <a:ext cx="5292726" cy="1066800"/>
            <a:chOff x="2667000" y="3429000"/>
            <a:chExt cx="5292726" cy="1066800"/>
          </a:xfrm>
        </p:grpSpPr>
        <p:sp>
          <p:nvSpPr>
            <p:cNvPr id="46" name="Rectangle 8"/>
            <p:cNvSpPr>
              <a:spLocks noChangeArrowheads="1"/>
            </p:cNvSpPr>
            <p:nvPr/>
          </p:nvSpPr>
          <p:spPr bwMode="auto">
            <a:xfrm>
              <a:off x="4046538" y="3814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1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47" name="Rectangle 19"/>
            <p:cNvSpPr>
              <a:spLocks noChangeArrowheads="1"/>
            </p:cNvSpPr>
            <p:nvPr/>
          </p:nvSpPr>
          <p:spPr bwMode="auto">
            <a:xfrm>
              <a:off x="4046538" y="3429000"/>
              <a:ext cx="284163" cy="3000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19"/>
            <p:cNvSpPr>
              <a:spLocks noChangeArrowheads="1"/>
            </p:cNvSpPr>
            <p:nvPr/>
          </p:nvSpPr>
          <p:spPr bwMode="auto">
            <a:xfrm>
              <a:off x="2667000" y="3429000"/>
              <a:ext cx="1150938" cy="3000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blue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49" name="Rectangle 19"/>
            <p:cNvSpPr>
              <a:spLocks noChangeArrowheads="1"/>
            </p:cNvSpPr>
            <p:nvPr/>
          </p:nvSpPr>
          <p:spPr bwMode="auto">
            <a:xfrm>
              <a:off x="2667000" y="3814763"/>
              <a:ext cx="11509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fish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4559301" y="3814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1" name="Straight Arrow Connector 227"/>
            <p:cNvCxnSpPr>
              <a:cxnSpLocks noChangeShapeType="1"/>
              <a:stCxn id="48" idx="3"/>
              <a:endCxn id="47" idx="1"/>
            </p:cNvCxnSpPr>
            <p:nvPr/>
          </p:nvCxnSpPr>
          <p:spPr bwMode="auto">
            <a:xfrm>
              <a:off x="3817938" y="3579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2" name="Straight Arrow Connector 235"/>
            <p:cNvCxnSpPr>
              <a:cxnSpLocks noChangeShapeType="1"/>
              <a:stCxn id="49" idx="3"/>
              <a:endCxn id="46" idx="1"/>
            </p:cNvCxnSpPr>
            <p:nvPr/>
          </p:nvCxnSpPr>
          <p:spPr bwMode="auto">
            <a:xfrm>
              <a:off x="3817938" y="3964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3" name="Straight Arrow Connector 235"/>
            <p:cNvCxnSpPr>
              <a:cxnSpLocks noChangeShapeType="1"/>
              <a:stCxn id="46" idx="3"/>
              <a:endCxn id="50" idx="1"/>
            </p:cNvCxnSpPr>
            <p:nvPr/>
          </p:nvCxnSpPr>
          <p:spPr bwMode="auto">
            <a:xfrm>
              <a:off x="4330701" y="3964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25" name="Rectangle 8"/>
            <p:cNvSpPr>
              <a:spLocks noChangeArrowheads="1"/>
            </p:cNvSpPr>
            <p:nvPr/>
          </p:nvSpPr>
          <p:spPr bwMode="auto">
            <a:xfrm>
              <a:off x="4046538" y="4195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1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26" name="Rectangle 19"/>
            <p:cNvSpPr>
              <a:spLocks noChangeArrowheads="1"/>
            </p:cNvSpPr>
            <p:nvPr/>
          </p:nvSpPr>
          <p:spPr bwMode="auto">
            <a:xfrm>
              <a:off x="2667000" y="4195763"/>
              <a:ext cx="11509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ham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27" name="Rectangle 7"/>
            <p:cNvSpPr>
              <a:spLocks noChangeArrowheads="1"/>
            </p:cNvSpPr>
            <p:nvPr/>
          </p:nvSpPr>
          <p:spPr bwMode="auto">
            <a:xfrm>
              <a:off x="4559301" y="4195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3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Straight Arrow Connector 235"/>
            <p:cNvCxnSpPr>
              <a:cxnSpLocks noChangeShapeType="1"/>
              <a:stCxn id="26" idx="3"/>
              <a:endCxn id="25" idx="1"/>
            </p:cNvCxnSpPr>
            <p:nvPr/>
          </p:nvCxnSpPr>
          <p:spPr bwMode="auto">
            <a:xfrm>
              <a:off x="3817938" y="4345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29" name="Straight Arrow Connector 235"/>
            <p:cNvCxnSpPr>
              <a:cxnSpLocks noChangeShapeType="1"/>
              <a:stCxn id="25" idx="3"/>
              <a:endCxn id="27" idx="1"/>
            </p:cNvCxnSpPr>
            <p:nvPr/>
          </p:nvCxnSpPr>
          <p:spPr bwMode="auto">
            <a:xfrm>
              <a:off x="4330701" y="4345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0" name="Rectangle 8"/>
            <p:cNvSpPr>
              <a:spLocks noChangeArrowheads="1"/>
            </p:cNvSpPr>
            <p:nvPr/>
          </p:nvSpPr>
          <p:spPr bwMode="auto">
            <a:xfrm>
              <a:off x="5070474" y="3810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3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31" name="Rectangle 7"/>
            <p:cNvSpPr>
              <a:spLocks noChangeArrowheads="1"/>
            </p:cNvSpPr>
            <p:nvPr/>
          </p:nvSpPr>
          <p:spPr bwMode="auto">
            <a:xfrm>
              <a:off x="5583237" y="3810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32" name="Straight Arrow Connector 235"/>
            <p:cNvCxnSpPr>
              <a:cxnSpLocks noChangeShapeType="1"/>
              <a:endCxn id="30" idx="1"/>
            </p:cNvCxnSpPr>
            <p:nvPr/>
          </p:nvCxnSpPr>
          <p:spPr bwMode="auto">
            <a:xfrm>
              <a:off x="4841874" y="3960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3" name="Straight Arrow Connector 235"/>
            <p:cNvCxnSpPr>
              <a:cxnSpLocks noChangeShapeType="1"/>
              <a:stCxn id="30" idx="3"/>
              <a:endCxn id="31" idx="1"/>
            </p:cNvCxnSpPr>
            <p:nvPr/>
          </p:nvCxnSpPr>
          <p:spPr bwMode="auto">
            <a:xfrm>
              <a:off x="5354637" y="3960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4" name="Rectangle 8"/>
            <p:cNvSpPr>
              <a:spLocks noChangeArrowheads="1"/>
            </p:cNvSpPr>
            <p:nvPr/>
          </p:nvSpPr>
          <p:spPr bwMode="auto">
            <a:xfrm>
              <a:off x="6096000" y="3814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6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6608763" y="3814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7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36" name="Straight Arrow Connector 235"/>
            <p:cNvCxnSpPr>
              <a:cxnSpLocks noChangeShapeType="1"/>
              <a:endCxn id="34" idx="1"/>
            </p:cNvCxnSpPr>
            <p:nvPr/>
          </p:nvCxnSpPr>
          <p:spPr bwMode="auto">
            <a:xfrm>
              <a:off x="5867400" y="3964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37" name="Straight Arrow Connector 235"/>
            <p:cNvCxnSpPr>
              <a:cxnSpLocks noChangeShapeType="1"/>
              <a:stCxn id="34" idx="3"/>
              <a:endCxn id="35" idx="1"/>
            </p:cNvCxnSpPr>
            <p:nvPr/>
          </p:nvCxnSpPr>
          <p:spPr bwMode="auto">
            <a:xfrm>
              <a:off x="6380163" y="3964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38" name="Rectangle 8"/>
            <p:cNvSpPr>
              <a:spLocks noChangeArrowheads="1"/>
            </p:cNvSpPr>
            <p:nvPr/>
          </p:nvSpPr>
          <p:spPr bwMode="auto">
            <a:xfrm>
              <a:off x="7162800" y="3810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8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39" name="Rectangle 7"/>
            <p:cNvSpPr>
              <a:spLocks noChangeArrowheads="1"/>
            </p:cNvSpPr>
            <p:nvPr/>
          </p:nvSpPr>
          <p:spPr bwMode="auto">
            <a:xfrm>
              <a:off x="7675563" y="3810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40" name="Straight Arrow Connector 235"/>
            <p:cNvCxnSpPr>
              <a:cxnSpLocks noChangeShapeType="1"/>
              <a:endCxn id="38" idx="1"/>
            </p:cNvCxnSpPr>
            <p:nvPr/>
          </p:nvCxnSpPr>
          <p:spPr bwMode="auto">
            <a:xfrm>
              <a:off x="6934200" y="3960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1" name="Straight Arrow Connector 235"/>
            <p:cNvCxnSpPr>
              <a:cxnSpLocks noChangeShapeType="1"/>
              <a:stCxn id="38" idx="3"/>
              <a:endCxn id="39" idx="1"/>
            </p:cNvCxnSpPr>
            <p:nvPr/>
          </p:nvCxnSpPr>
          <p:spPr bwMode="auto">
            <a:xfrm>
              <a:off x="7446963" y="3960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42" name="Rectangle 8"/>
            <p:cNvSpPr>
              <a:spLocks noChangeArrowheads="1"/>
            </p:cNvSpPr>
            <p:nvPr/>
          </p:nvSpPr>
          <p:spPr bwMode="auto">
            <a:xfrm>
              <a:off x="5070474" y="4195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4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43" name="Rectangle 7"/>
            <p:cNvSpPr>
              <a:spLocks noChangeArrowheads="1"/>
            </p:cNvSpPr>
            <p:nvPr/>
          </p:nvSpPr>
          <p:spPr bwMode="auto">
            <a:xfrm>
              <a:off x="5583237" y="41957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44" name="Straight Arrow Connector 235"/>
            <p:cNvCxnSpPr>
              <a:cxnSpLocks noChangeShapeType="1"/>
              <a:endCxn id="42" idx="1"/>
            </p:cNvCxnSpPr>
            <p:nvPr/>
          </p:nvCxnSpPr>
          <p:spPr bwMode="auto">
            <a:xfrm>
              <a:off x="4841874" y="4345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45" name="Straight Arrow Connector 235"/>
            <p:cNvCxnSpPr>
              <a:cxnSpLocks noChangeShapeType="1"/>
              <a:stCxn id="42" idx="3"/>
              <a:endCxn id="43" idx="1"/>
            </p:cNvCxnSpPr>
            <p:nvPr/>
          </p:nvCxnSpPr>
          <p:spPr bwMode="auto">
            <a:xfrm>
              <a:off x="5354637" y="43457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55" name="Rectangle 8"/>
            <p:cNvSpPr>
              <a:spLocks noChangeArrowheads="1"/>
            </p:cNvSpPr>
            <p:nvPr/>
          </p:nvSpPr>
          <p:spPr bwMode="auto">
            <a:xfrm>
              <a:off x="4572000" y="3429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7"/>
            <p:cNvSpPr>
              <a:spLocks noChangeArrowheads="1"/>
            </p:cNvSpPr>
            <p:nvPr/>
          </p:nvSpPr>
          <p:spPr bwMode="auto">
            <a:xfrm>
              <a:off x="5084763" y="34290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Straight Arrow Connector 235"/>
            <p:cNvCxnSpPr>
              <a:cxnSpLocks noChangeShapeType="1"/>
              <a:endCxn id="55" idx="1"/>
            </p:cNvCxnSpPr>
            <p:nvPr/>
          </p:nvCxnSpPr>
          <p:spPr bwMode="auto">
            <a:xfrm>
              <a:off x="4343400" y="3579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58" name="Straight Arrow Connector 235"/>
            <p:cNvCxnSpPr>
              <a:cxnSpLocks noChangeShapeType="1"/>
              <a:stCxn id="55" idx="3"/>
              <a:endCxn id="56" idx="1"/>
            </p:cNvCxnSpPr>
            <p:nvPr/>
          </p:nvCxnSpPr>
          <p:spPr bwMode="auto">
            <a:xfrm>
              <a:off x="4856163" y="35790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</p:spTree>
    <p:extLst>
      <p:ext uri="{BB962C8B-B14F-4D97-AF65-F5344CB8AC3E}">
        <p14:creationId xmlns:p14="http://schemas.microsoft.com/office/powerpoint/2010/main" val="17631645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3" grpId="0" build="p"/>
      <p:bldP spid="20484" grpId="0"/>
      <p:bldP spid="2049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Term-at-a-Time</a:t>
            </a:r>
          </a:p>
        </p:txBody>
      </p:sp>
      <p:grpSp>
        <p:nvGrpSpPr>
          <p:cNvPr id="54" name="Group 53"/>
          <p:cNvGrpSpPr/>
          <p:nvPr/>
        </p:nvGrpSpPr>
        <p:grpSpPr>
          <a:xfrm>
            <a:off x="533400" y="1337846"/>
            <a:ext cx="2001878" cy="1329154"/>
            <a:chOff x="6121786" y="1752600"/>
            <a:chExt cx="2001878" cy="1329154"/>
          </a:xfrm>
        </p:grpSpPr>
        <p:sp>
          <p:nvSpPr>
            <p:cNvPr id="20485" name="TextBox 4"/>
            <p:cNvSpPr txBox="1">
              <a:spLocks noChangeArrowheads="1"/>
            </p:cNvSpPr>
            <p:nvPr/>
          </p:nvSpPr>
          <p:spPr bwMode="auto">
            <a:xfrm>
              <a:off x="6781800" y="2743200"/>
              <a:ext cx="570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blue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6" name="TextBox 5"/>
            <p:cNvSpPr txBox="1">
              <a:spLocks noChangeArrowheads="1"/>
            </p:cNvSpPr>
            <p:nvPr/>
          </p:nvSpPr>
          <p:spPr bwMode="auto">
            <a:xfrm>
              <a:off x="7620000" y="2743200"/>
              <a:ext cx="503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fish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7" name="TextBox 6"/>
            <p:cNvSpPr txBox="1">
              <a:spLocks noChangeArrowheads="1"/>
            </p:cNvSpPr>
            <p:nvPr/>
          </p:nvSpPr>
          <p:spPr bwMode="auto">
            <a:xfrm>
              <a:off x="7162800" y="2209800"/>
              <a:ext cx="61587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AND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8" name="TextBox 7"/>
            <p:cNvSpPr txBox="1">
              <a:spLocks noChangeArrowheads="1"/>
            </p:cNvSpPr>
            <p:nvPr/>
          </p:nvSpPr>
          <p:spPr bwMode="auto">
            <a:xfrm>
              <a:off x="6121786" y="2209800"/>
              <a:ext cx="5838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ham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20489" name="TextBox 8"/>
            <p:cNvSpPr txBox="1">
              <a:spLocks noChangeArrowheads="1"/>
            </p:cNvSpPr>
            <p:nvPr/>
          </p:nvSpPr>
          <p:spPr bwMode="auto">
            <a:xfrm>
              <a:off x="6705600" y="1752600"/>
              <a:ext cx="4924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OR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cxnSp>
          <p:nvCxnSpPr>
            <p:cNvPr id="20490" name="Straight Arrow Connector 10"/>
            <p:cNvCxnSpPr>
              <a:cxnSpLocks noChangeShapeType="1"/>
              <a:stCxn id="20489" idx="2"/>
              <a:endCxn id="20488" idx="0"/>
            </p:cNvCxnSpPr>
            <p:nvPr/>
          </p:nvCxnSpPr>
          <p:spPr bwMode="auto">
            <a:xfrm rot="5400000">
              <a:off x="6623435" y="1881413"/>
              <a:ext cx="118646" cy="538129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1" name="Straight Arrow Connector 11"/>
            <p:cNvCxnSpPr>
              <a:cxnSpLocks noChangeShapeType="1"/>
              <a:stCxn id="20489" idx="2"/>
              <a:endCxn id="20487" idx="0"/>
            </p:cNvCxnSpPr>
            <p:nvPr/>
          </p:nvCxnSpPr>
          <p:spPr bwMode="auto">
            <a:xfrm rot="16200000" flipH="1">
              <a:off x="7151956" y="1891019"/>
              <a:ext cx="118646" cy="51891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2" name="Straight Arrow Connector 14"/>
            <p:cNvCxnSpPr>
              <a:cxnSpLocks noChangeShapeType="1"/>
              <a:stCxn id="20487" idx="2"/>
              <a:endCxn id="20486" idx="0"/>
            </p:cNvCxnSpPr>
            <p:nvPr/>
          </p:nvCxnSpPr>
          <p:spPr bwMode="auto">
            <a:xfrm rot="16200000" flipH="1">
              <a:off x="7573861" y="2445229"/>
              <a:ext cx="194846" cy="40109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20493" name="Straight Arrow Connector 17"/>
            <p:cNvCxnSpPr>
              <a:cxnSpLocks noChangeShapeType="1"/>
              <a:stCxn id="20487" idx="2"/>
              <a:endCxn id="20485" idx="0"/>
            </p:cNvCxnSpPr>
            <p:nvPr/>
          </p:nvCxnSpPr>
          <p:spPr bwMode="auto">
            <a:xfrm rot="5400000">
              <a:off x="7171593" y="2444056"/>
              <a:ext cx="194846" cy="403442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4275138" y="1757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1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47" name="Rectangle 19"/>
          <p:cNvSpPr>
            <a:spLocks noChangeArrowheads="1"/>
          </p:cNvSpPr>
          <p:nvPr/>
        </p:nvSpPr>
        <p:spPr bwMode="auto">
          <a:xfrm>
            <a:off x="4275138" y="1371600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2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48" name="Rectangle 19"/>
          <p:cNvSpPr>
            <a:spLocks noChangeArrowheads="1"/>
          </p:cNvSpPr>
          <p:nvPr/>
        </p:nvSpPr>
        <p:spPr bwMode="auto">
          <a:xfrm>
            <a:off x="2895600" y="1371600"/>
            <a:ext cx="1150938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blue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49" name="Rectangle 19"/>
          <p:cNvSpPr>
            <a:spLocks noChangeArrowheads="1"/>
          </p:cNvSpPr>
          <p:nvPr/>
        </p:nvSpPr>
        <p:spPr bwMode="auto">
          <a:xfrm>
            <a:off x="2895600" y="1757363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fish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50" name="Rectangle 7"/>
          <p:cNvSpPr>
            <a:spLocks noChangeArrowheads="1"/>
          </p:cNvSpPr>
          <p:nvPr/>
        </p:nvSpPr>
        <p:spPr bwMode="auto">
          <a:xfrm>
            <a:off x="4787901" y="1757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2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51" name="Straight Arrow Connector 227"/>
          <p:cNvCxnSpPr>
            <a:cxnSpLocks noChangeShapeType="1"/>
            <a:stCxn id="48" idx="3"/>
            <a:endCxn id="47" idx="1"/>
          </p:cNvCxnSpPr>
          <p:nvPr/>
        </p:nvCxnSpPr>
        <p:spPr bwMode="auto">
          <a:xfrm>
            <a:off x="4046538" y="1521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2" name="Straight Arrow Connector 235"/>
          <p:cNvCxnSpPr>
            <a:cxnSpLocks noChangeShapeType="1"/>
            <a:stCxn id="49" idx="3"/>
            <a:endCxn id="46" idx="1"/>
          </p:cNvCxnSpPr>
          <p:nvPr/>
        </p:nvCxnSpPr>
        <p:spPr bwMode="auto">
          <a:xfrm>
            <a:off x="4046538" y="1907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3" name="Straight Arrow Connector 235"/>
          <p:cNvCxnSpPr>
            <a:cxnSpLocks noChangeShapeType="1"/>
            <a:stCxn id="46" idx="3"/>
            <a:endCxn id="50" idx="1"/>
          </p:cNvCxnSpPr>
          <p:nvPr/>
        </p:nvCxnSpPr>
        <p:spPr bwMode="auto">
          <a:xfrm>
            <a:off x="4559301" y="1907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25" name="Rectangle 8"/>
          <p:cNvSpPr>
            <a:spLocks noChangeArrowheads="1"/>
          </p:cNvSpPr>
          <p:nvPr/>
        </p:nvSpPr>
        <p:spPr bwMode="auto">
          <a:xfrm>
            <a:off x="4275138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1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2895600" y="2138363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ham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4787901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3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28" name="Straight Arrow Connector 235"/>
          <p:cNvCxnSpPr>
            <a:cxnSpLocks noChangeShapeType="1"/>
            <a:stCxn id="26" idx="3"/>
            <a:endCxn id="25" idx="1"/>
          </p:cNvCxnSpPr>
          <p:nvPr/>
        </p:nvCxnSpPr>
        <p:spPr bwMode="auto">
          <a:xfrm>
            <a:off x="4046538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29" name="Straight Arrow Connector 235"/>
          <p:cNvCxnSpPr>
            <a:cxnSpLocks noChangeShapeType="1"/>
            <a:stCxn id="25" idx="3"/>
            <a:endCxn id="27" idx="1"/>
          </p:cNvCxnSpPr>
          <p:nvPr/>
        </p:nvCxnSpPr>
        <p:spPr bwMode="auto">
          <a:xfrm>
            <a:off x="4559301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0" name="Rectangle 8"/>
          <p:cNvSpPr>
            <a:spLocks noChangeArrowheads="1"/>
          </p:cNvSpPr>
          <p:nvPr/>
        </p:nvSpPr>
        <p:spPr bwMode="auto">
          <a:xfrm>
            <a:off x="5299074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3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5811837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235"/>
          <p:cNvCxnSpPr>
            <a:cxnSpLocks noChangeShapeType="1"/>
            <a:endCxn id="30" idx="1"/>
          </p:cNvCxnSpPr>
          <p:nvPr/>
        </p:nvCxnSpPr>
        <p:spPr bwMode="auto">
          <a:xfrm>
            <a:off x="5070474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3" name="Straight Arrow Connector 235"/>
          <p:cNvCxnSpPr>
            <a:cxnSpLocks noChangeShapeType="1"/>
            <a:stCxn id="30" idx="3"/>
            <a:endCxn id="31" idx="1"/>
          </p:cNvCxnSpPr>
          <p:nvPr/>
        </p:nvCxnSpPr>
        <p:spPr bwMode="auto">
          <a:xfrm>
            <a:off x="5583237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4" name="Rectangle 8"/>
          <p:cNvSpPr>
            <a:spLocks noChangeArrowheads="1"/>
          </p:cNvSpPr>
          <p:nvPr/>
        </p:nvSpPr>
        <p:spPr bwMode="auto">
          <a:xfrm>
            <a:off x="6324600" y="1757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6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35" name="Rectangle 7"/>
          <p:cNvSpPr>
            <a:spLocks noChangeArrowheads="1"/>
          </p:cNvSpPr>
          <p:nvPr/>
        </p:nvSpPr>
        <p:spPr bwMode="auto">
          <a:xfrm>
            <a:off x="6837363" y="1757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7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36" name="Straight Arrow Connector 235"/>
          <p:cNvCxnSpPr>
            <a:cxnSpLocks noChangeShapeType="1"/>
            <a:endCxn id="34" idx="1"/>
          </p:cNvCxnSpPr>
          <p:nvPr/>
        </p:nvCxnSpPr>
        <p:spPr bwMode="auto">
          <a:xfrm>
            <a:off x="6096000" y="1907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37" name="Straight Arrow Connector 235"/>
          <p:cNvCxnSpPr>
            <a:cxnSpLocks noChangeShapeType="1"/>
            <a:stCxn id="34" idx="3"/>
            <a:endCxn id="35" idx="1"/>
          </p:cNvCxnSpPr>
          <p:nvPr/>
        </p:nvCxnSpPr>
        <p:spPr bwMode="auto">
          <a:xfrm>
            <a:off x="6608763" y="1907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38" name="Rectangle 8"/>
          <p:cNvSpPr>
            <a:spLocks noChangeArrowheads="1"/>
          </p:cNvSpPr>
          <p:nvPr/>
        </p:nvSpPr>
        <p:spPr bwMode="auto">
          <a:xfrm>
            <a:off x="7391400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8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39" name="Rectangle 7"/>
          <p:cNvSpPr>
            <a:spLocks noChangeArrowheads="1"/>
          </p:cNvSpPr>
          <p:nvPr/>
        </p:nvSpPr>
        <p:spPr bwMode="auto">
          <a:xfrm>
            <a:off x="7904163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9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235"/>
          <p:cNvCxnSpPr>
            <a:cxnSpLocks noChangeShapeType="1"/>
            <a:endCxn id="38" idx="1"/>
          </p:cNvCxnSpPr>
          <p:nvPr/>
        </p:nvCxnSpPr>
        <p:spPr bwMode="auto">
          <a:xfrm>
            <a:off x="7162800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1" name="Straight Arrow Connector 235"/>
          <p:cNvCxnSpPr>
            <a:cxnSpLocks noChangeShapeType="1"/>
            <a:stCxn id="38" idx="3"/>
            <a:endCxn id="39" idx="1"/>
          </p:cNvCxnSpPr>
          <p:nvPr/>
        </p:nvCxnSpPr>
        <p:spPr bwMode="auto">
          <a:xfrm>
            <a:off x="7675563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42" name="Rectangle 8"/>
          <p:cNvSpPr>
            <a:spLocks noChangeArrowheads="1"/>
          </p:cNvSpPr>
          <p:nvPr/>
        </p:nvSpPr>
        <p:spPr bwMode="auto">
          <a:xfrm>
            <a:off x="5299074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4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43" name="Rectangle 7"/>
          <p:cNvSpPr>
            <a:spLocks noChangeArrowheads="1"/>
          </p:cNvSpPr>
          <p:nvPr/>
        </p:nvSpPr>
        <p:spPr bwMode="auto">
          <a:xfrm>
            <a:off x="5811837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44" name="Straight Arrow Connector 235"/>
          <p:cNvCxnSpPr>
            <a:cxnSpLocks noChangeShapeType="1"/>
            <a:endCxn id="42" idx="1"/>
          </p:cNvCxnSpPr>
          <p:nvPr/>
        </p:nvCxnSpPr>
        <p:spPr bwMode="auto">
          <a:xfrm>
            <a:off x="5070474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45" name="Straight Arrow Connector 235"/>
          <p:cNvCxnSpPr>
            <a:cxnSpLocks noChangeShapeType="1"/>
            <a:stCxn id="42" idx="3"/>
            <a:endCxn id="43" idx="1"/>
          </p:cNvCxnSpPr>
          <p:nvPr/>
        </p:nvCxnSpPr>
        <p:spPr bwMode="auto">
          <a:xfrm>
            <a:off x="5583237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55" name="Rectangle 8"/>
          <p:cNvSpPr>
            <a:spLocks noChangeArrowheads="1"/>
          </p:cNvSpPr>
          <p:nvPr/>
        </p:nvSpPr>
        <p:spPr bwMode="auto">
          <a:xfrm>
            <a:off x="4800600" y="1371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56" name="Rectangle 7"/>
          <p:cNvSpPr>
            <a:spLocks noChangeArrowheads="1"/>
          </p:cNvSpPr>
          <p:nvPr/>
        </p:nvSpPr>
        <p:spPr bwMode="auto">
          <a:xfrm>
            <a:off x="5313363" y="1371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9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57" name="Straight Arrow Connector 235"/>
          <p:cNvCxnSpPr>
            <a:cxnSpLocks noChangeShapeType="1"/>
            <a:endCxn id="55" idx="1"/>
          </p:cNvCxnSpPr>
          <p:nvPr/>
        </p:nvCxnSpPr>
        <p:spPr bwMode="auto">
          <a:xfrm>
            <a:off x="4572000" y="1521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58" name="Straight Arrow Connector 235"/>
          <p:cNvCxnSpPr>
            <a:cxnSpLocks noChangeShapeType="1"/>
            <a:stCxn id="55" idx="3"/>
            <a:endCxn id="56" idx="1"/>
          </p:cNvCxnSpPr>
          <p:nvPr/>
        </p:nvCxnSpPr>
        <p:spPr bwMode="auto">
          <a:xfrm>
            <a:off x="5084763" y="1521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2" name="Group 1"/>
          <p:cNvGrpSpPr/>
          <p:nvPr/>
        </p:nvGrpSpPr>
        <p:grpSpPr>
          <a:xfrm>
            <a:off x="1143000" y="3352800"/>
            <a:ext cx="2840037" cy="871954"/>
            <a:chOff x="1143000" y="3352800"/>
            <a:chExt cx="2840037" cy="871954"/>
          </a:xfrm>
        </p:grpSpPr>
        <p:sp>
          <p:nvSpPr>
            <p:cNvPr id="59" name="Rectangle 8"/>
            <p:cNvSpPr>
              <a:spLocks noChangeArrowheads="1"/>
            </p:cNvSpPr>
            <p:nvPr/>
          </p:nvSpPr>
          <p:spPr bwMode="auto">
            <a:xfrm>
              <a:off x="2674938" y="3391317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60" name="Rectangle 19"/>
            <p:cNvSpPr>
              <a:spLocks noChangeArrowheads="1"/>
            </p:cNvSpPr>
            <p:nvPr/>
          </p:nvSpPr>
          <p:spPr bwMode="auto">
            <a:xfrm>
              <a:off x="2133600" y="3391317"/>
              <a:ext cx="3127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61" name="Rectangle 7"/>
            <p:cNvSpPr>
              <a:spLocks noChangeArrowheads="1"/>
            </p:cNvSpPr>
            <p:nvPr/>
          </p:nvSpPr>
          <p:spPr bwMode="auto">
            <a:xfrm>
              <a:off x="3187701" y="3391317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62" name="Straight Arrow Connector 235"/>
            <p:cNvCxnSpPr>
              <a:cxnSpLocks noChangeShapeType="1"/>
              <a:stCxn id="60" idx="3"/>
              <a:endCxn id="59" idx="1"/>
            </p:cNvCxnSpPr>
            <p:nvPr/>
          </p:nvCxnSpPr>
          <p:spPr bwMode="auto">
            <a:xfrm>
              <a:off x="2446338" y="3541336"/>
              <a:ext cx="228600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63" name="Straight Arrow Connector 235"/>
            <p:cNvCxnSpPr>
              <a:cxnSpLocks noChangeShapeType="1"/>
              <a:stCxn id="59" idx="3"/>
              <a:endCxn id="61" idx="1"/>
            </p:cNvCxnSpPr>
            <p:nvPr/>
          </p:nvCxnSpPr>
          <p:spPr bwMode="auto">
            <a:xfrm>
              <a:off x="2959101" y="3541336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64" name="Rectangle 8"/>
            <p:cNvSpPr>
              <a:spLocks noChangeArrowheads="1"/>
            </p:cNvSpPr>
            <p:nvPr/>
          </p:nvSpPr>
          <p:spPr bwMode="auto">
            <a:xfrm>
              <a:off x="3698874" y="3386554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66" name="Straight Arrow Connector 235"/>
            <p:cNvCxnSpPr>
              <a:cxnSpLocks noChangeShapeType="1"/>
              <a:endCxn id="64" idx="1"/>
            </p:cNvCxnSpPr>
            <p:nvPr/>
          </p:nvCxnSpPr>
          <p:spPr bwMode="auto">
            <a:xfrm>
              <a:off x="3470274" y="3536573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1143000" y="3352800"/>
              <a:ext cx="1341864" cy="871954"/>
              <a:chOff x="1345814" y="1947446"/>
              <a:chExt cx="1341864" cy="871954"/>
            </a:xfrm>
          </p:grpSpPr>
          <p:sp>
            <p:nvSpPr>
              <p:cNvPr id="76" name="TextBox 4"/>
              <p:cNvSpPr txBox="1">
                <a:spLocks noChangeArrowheads="1"/>
              </p:cNvSpPr>
              <p:nvPr/>
            </p:nvSpPr>
            <p:spPr bwMode="auto">
              <a:xfrm>
                <a:off x="1345814" y="2480846"/>
                <a:ext cx="57099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blue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7" name="TextBox 5"/>
              <p:cNvSpPr txBox="1">
                <a:spLocks noChangeArrowheads="1"/>
              </p:cNvSpPr>
              <p:nvPr/>
            </p:nvSpPr>
            <p:spPr bwMode="auto">
              <a:xfrm>
                <a:off x="2184014" y="2480846"/>
                <a:ext cx="50366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fish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TextBox 6"/>
              <p:cNvSpPr txBox="1">
                <a:spLocks noChangeArrowheads="1"/>
              </p:cNvSpPr>
              <p:nvPr/>
            </p:nvSpPr>
            <p:spPr bwMode="auto">
              <a:xfrm>
                <a:off x="1726814" y="1947446"/>
                <a:ext cx="61587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AND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79" name="Straight Arrow Connector 14"/>
              <p:cNvCxnSpPr>
                <a:cxnSpLocks noChangeShapeType="1"/>
                <a:stCxn id="78" idx="2"/>
                <a:endCxn id="77" idx="0"/>
              </p:cNvCxnSpPr>
              <p:nvPr/>
            </p:nvCxnSpPr>
            <p:spPr bwMode="auto">
              <a:xfrm rot="16200000" flipH="1">
                <a:off x="2137875" y="2182875"/>
                <a:ext cx="194846" cy="401095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80" name="Straight Arrow Connector 17"/>
              <p:cNvCxnSpPr>
                <a:cxnSpLocks noChangeShapeType="1"/>
                <a:stCxn id="78" idx="2"/>
                <a:endCxn id="76" idx="0"/>
              </p:cNvCxnSpPr>
              <p:nvPr/>
            </p:nvCxnSpPr>
            <p:spPr bwMode="auto">
              <a:xfrm rot="5400000">
                <a:off x="1735607" y="2181702"/>
                <a:ext cx="194846" cy="403442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</p:grpSp>
      </p:grpSp>
      <p:grpSp>
        <p:nvGrpSpPr>
          <p:cNvPr id="3" name="Group 2"/>
          <p:cNvGrpSpPr/>
          <p:nvPr/>
        </p:nvGrpSpPr>
        <p:grpSpPr>
          <a:xfrm>
            <a:off x="1046122" y="4800600"/>
            <a:ext cx="4516478" cy="1329154"/>
            <a:chOff x="1046122" y="4800600"/>
            <a:chExt cx="4516478" cy="1329154"/>
          </a:xfrm>
        </p:grpSpPr>
        <p:grpSp>
          <p:nvGrpSpPr>
            <p:cNvPr id="81" name="Group 80"/>
            <p:cNvGrpSpPr/>
            <p:nvPr/>
          </p:nvGrpSpPr>
          <p:grpSpPr>
            <a:xfrm>
              <a:off x="1046122" y="4800600"/>
              <a:ext cx="2001878" cy="1329154"/>
              <a:chOff x="6121786" y="1752600"/>
              <a:chExt cx="2001878" cy="1329154"/>
            </a:xfrm>
          </p:grpSpPr>
          <p:sp>
            <p:nvSpPr>
              <p:cNvPr id="82" name="TextBox 4"/>
              <p:cNvSpPr txBox="1">
                <a:spLocks noChangeArrowheads="1"/>
              </p:cNvSpPr>
              <p:nvPr/>
            </p:nvSpPr>
            <p:spPr bwMode="auto">
              <a:xfrm>
                <a:off x="6781800" y="2743200"/>
                <a:ext cx="570990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blue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TextBox 5"/>
              <p:cNvSpPr txBox="1">
                <a:spLocks noChangeArrowheads="1"/>
              </p:cNvSpPr>
              <p:nvPr/>
            </p:nvSpPr>
            <p:spPr bwMode="auto">
              <a:xfrm>
                <a:off x="7620000" y="2743200"/>
                <a:ext cx="50366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fish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4" name="TextBox 6"/>
              <p:cNvSpPr txBox="1">
                <a:spLocks noChangeArrowheads="1"/>
              </p:cNvSpPr>
              <p:nvPr/>
            </p:nvSpPr>
            <p:spPr bwMode="auto">
              <a:xfrm>
                <a:off x="7162800" y="2209800"/>
                <a:ext cx="61587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AND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5" name="TextBox 7"/>
              <p:cNvSpPr txBox="1">
                <a:spLocks noChangeArrowheads="1"/>
              </p:cNvSpPr>
              <p:nvPr/>
            </p:nvSpPr>
            <p:spPr bwMode="auto">
              <a:xfrm>
                <a:off x="6121786" y="2209800"/>
                <a:ext cx="583814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ham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86" name="TextBox 8"/>
              <p:cNvSpPr txBox="1">
                <a:spLocks noChangeArrowheads="1"/>
              </p:cNvSpPr>
              <p:nvPr/>
            </p:nvSpPr>
            <p:spPr bwMode="auto">
              <a:xfrm>
                <a:off x="6705600" y="1752600"/>
                <a:ext cx="492443" cy="33855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b="0" dirty="0" smtClean="0">
                    <a:solidFill>
                      <a:schemeClr val="bg1"/>
                    </a:solidFill>
                  </a:rPr>
                  <a:t>OR</a:t>
                </a:r>
                <a:endParaRPr lang="en-US" b="0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87" name="Straight Arrow Connector 10"/>
              <p:cNvCxnSpPr>
                <a:cxnSpLocks noChangeShapeType="1"/>
                <a:stCxn id="86" idx="2"/>
                <a:endCxn id="85" idx="0"/>
              </p:cNvCxnSpPr>
              <p:nvPr/>
            </p:nvCxnSpPr>
            <p:spPr bwMode="auto">
              <a:xfrm rot="5400000">
                <a:off x="6623435" y="1881413"/>
                <a:ext cx="118646" cy="538129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88" name="Straight Arrow Connector 11"/>
              <p:cNvCxnSpPr>
                <a:cxnSpLocks noChangeShapeType="1"/>
                <a:stCxn id="86" idx="2"/>
                <a:endCxn id="84" idx="0"/>
              </p:cNvCxnSpPr>
              <p:nvPr/>
            </p:nvCxnSpPr>
            <p:spPr bwMode="auto">
              <a:xfrm rot="16200000" flipH="1">
                <a:off x="7151956" y="1891019"/>
                <a:ext cx="118646" cy="518915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89" name="Straight Arrow Connector 14"/>
              <p:cNvCxnSpPr>
                <a:cxnSpLocks noChangeShapeType="1"/>
                <a:stCxn id="84" idx="2"/>
                <a:endCxn id="83" idx="0"/>
              </p:cNvCxnSpPr>
              <p:nvPr/>
            </p:nvCxnSpPr>
            <p:spPr bwMode="auto">
              <a:xfrm rot="16200000" flipH="1">
                <a:off x="7573861" y="2445229"/>
                <a:ext cx="194846" cy="401095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  <p:cxnSp>
            <p:nvCxnSpPr>
              <p:cNvPr id="90" name="Straight Arrow Connector 17"/>
              <p:cNvCxnSpPr>
                <a:cxnSpLocks noChangeShapeType="1"/>
                <a:stCxn id="84" idx="2"/>
                <a:endCxn id="82" idx="0"/>
              </p:cNvCxnSpPr>
              <p:nvPr/>
            </p:nvCxnSpPr>
            <p:spPr bwMode="auto">
              <a:xfrm rot="5400000">
                <a:off x="7171593" y="2444056"/>
                <a:ext cx="194846" cy="403442"/>
              </a:xfrm>
              <a:prstGeom prst="straightConnector1">
                <a:avLst/>
              </a:prstGeom>
              <a:noFill/>
              <a:ln w="9525" algn="ctr">
                <a:solidFill>
                  <a:schemeClr val="bg1"/>
                </a:solidFill>
                <a:round/>
                <a:headEnd/>
                <a:tailEnd/>
              </a:ln>
            </p:spPr>
          </p:cxnSp>
        </p:grpSp>
        <p:sp>
          <p:nvSpPr>
            <p:cNvPr id="91" name="Rectangle 8"/>
            <p:cNvSpPr>
              <a:spLocks noChangeArrowheads="1"/>
            </p:cNvSpPr>
            <p:nvPr/>
          </p:nvSpPr>
          <p:spPr bwMode="auto">
            <a:xfrm>
              <a:off x="2674938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1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92" name="Rectangle 19"/>
            <p:cNvSpPr>
              <a:spLocks noChangeArrowheads="1"/>
            </p:cNvSpPr>
            <p:nvPr/>
          </p:nvSpPr>
          <p:spPr bwMode="auto">
            <a:xfrm>
              <a:off x="2133600" y="4805363"/>
              <a:ext cx="3127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93" name="Rectangle 7"/>
            <p:cNvSpPr>
              <a:spLocks noChangeArrowheads="1"/>
            </p:cNvSpPr>
            <p:nvPr/>
          </p:nvSpPr>
          <p:spPr bwMode="auto">
            <a:xfrm>
              <a:off x="3187701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94" name="Straight Arrow Connector 235"/>
            <p:cNvCxnSpPr>
              <a:cxnSpLocks noChangeShapeType="1"/>
              <a:stCxn id="92" idx="3"/>
              <a:endCxn id="91" idx="1"/>
            </p:cNvCxnSpPr>
            <p:nvPr/>
          </p:nvCxnSpPr>
          <p:spPr bwMode="auto">
            <a:xfrm>
              <a:off x="2446338" y="4955382"/>
              <a:ext cx="228600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95" name="Straight Arrow Connector 235"/>
            <p:cNvCxnSpPr>
              <a:cxnSpLocks noChangeShapeType="1"/>
              <a:stCxn id="91" idx="3"/>
              <a:endCxn id="93" idx="1"/>
            </p:cNvCxnSpPr>
            <p:nvPr/>
          </p:nvCxnSpPr>
          <p:spPr bwMode="auto">
            <a:xfrm>
              <a:off x="2959101" y="4955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96" name="Rectangle 8"/>
            <p:cNvSpPr>
              <a:spLocks noChangeArrowheads="1"/>
            </p:cNvSpPr>
            <p:nvPr/>
          </p:nvSpPr>
          <p:spPr bwMode="auto">
            <a:xfrm>
              <a:off x="3698874" y="4800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3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97" name="Straight Arrow Connector 235"/>
            <p:cNvCxnSpPr>
              <a:cxnSpLocks noChangeShapeType="1"/>
              <a:endCxn id="96" idx="1"/>
            </p:cNvCxnSpPr>
            <p:nvPr/>
          </p:nvCxnSpPr>
          <p:spPr bwMode="auto">
            <a:xfrm>
              <a:off x="3470274" y="49506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99" name="Rectangle 7"/>
            <p:cNvSpPr>
              <a:spLocks noChangeArrowheads="1"/>
            </p:cNvSpPr>
            <p:nvPr/>
          </p:nvSpPr>
          <p:spPr bwMode="auto">
            <a:xfrm>
              <a:off x="4233864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4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00" name="Straight Arrow Connector 235"/>
            <p:cNvCxnSpPr>
              <a:cxnSpLocks noChangeShapeType="1"/>
              <a:endCxn id="99" idx="1"/>
            </p:cNvCxnSpPr>
            <p:nvPr/>
          </p:nvCxnSpPr>
          <p:spPr bwMode="auto">
            <a:xfrm>
              <a:off x="4005264" y="4955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01" name="Rectangle 8"/>
            <p:cNvSpPr>
              <a:spLocks noChangeArrowheads="1"/>
            </p:cNvSpPr>
            <p:nvPr/>
          </p:nvSpPr>
          <p:spPr bwMode="auto">
            <a:xfrm>
              <a:off x="4745037" y="4800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02" name="Straight Arrow Connector 235"/>
            <p:cNvCxnSpPr>
              <a:cxnSpLocks noChangeShapeType="1"/>
              <a:endCxn id="101" idx="1"/>
            </p:cNvCxnSpPr>
            <p:nvPr/>
          </p:nvCxnSpPr>
          <p:spPr bwMode="auto">
            <a:xfrm>
              <a:off x="4516437" y="49506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03" name="Rectangle 8"/>
            <p:cNvSpPr>
              <a:spLocks noChangeArrowheads="1"/>
            </p:cNvSpPr>
            <p:nvPr/>
          </p:nvSpPr>
          <p:spPr bwMode="auto">
            <a:xfrm>
              <a:off x="5278437" y="4800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04" name="Straight Arrow Connector 235"/>
            <p:cNvCxnSpPr>
              <a:cxnSpLocks noChangeShapeType="1"/>
              <a:endCxn id="103" idx="1"/>
            </p:cNvCxnSpPr>
            <p:nvPr/>
          </p:nvCxnSpPr>
          <p:spPr bwMode="auto">
            <a:xfrm>
              <a:off x="5049837" y="49506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7242360" y="6324600"/>
            <a:ext cx="18254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RPN?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6159839" y="4338935"/>
            <a:ext cx="245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Efficiency analysis?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91642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/>
      <p:bldP spid="10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Document-at-a-Time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533400" y="1337846"/>
            <a:ext cx="2001878" cy="1329154"/>
            <a:chOff x="6121786" y="1752600"/>
            <a:chExt cx="2001878" cy="1329154"/>
          </a:xfrm>
        </p:grpSpPr>
        <p:sp>
          <p:nvSpPr>
            <p:cNvPr id="105" name="TextBox 4"/>
            <p:cNvSpPr txBox="1">
              <a:spLocks noChangeArrowheads="1"/>
            </p:cNvSpPr>
            <p:nvPr/>
          </p:nvSpPr>
          <p:spPr bwMode="auto">
            <a:xfrm>
              <a:off x="6781800" y="2743200"/>
              <a:ext cx="570990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blue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106" name="TextBox 5"/>
            <p:cNvSpPr txBox="1">
              <a:spLocks noChangeArrowheads="1"/>
            </p:cNvSpPr>
            <p:nvPr/>
          </p:nvSpPr>
          <p:spPr bwMode="auto">
            <a:xfrm>
              <a:off x="7620000" y="2743200"/>
              <a:ext cx="50366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fish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107" name="TextBox 6"/>
            <p:cNvSpPr txBox="1">
              <a:spLocks noChangeArrowheads="1"/>
            </p:cNvSpPr>
            <p:nvPr/>
          </p:nvSpPr>
          <p:spPr bwMode="auto">
            <a:xfrm>
              <a:off x="7162800" y="2209800"/>
              <a:ext cx="61587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AND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108" name="TextBox 7"/>
            <p:cNvSpPr txBox="1">
              <a:spLocks noChangeArrowheads="1"/>
            </p:cNvSpPr>
            <p:nvPr/>
          </p:nvSpPr>
          <p:spPr bwMode="auto">
            <a:xfrm>
              <a:off x="6121786" y="2209800"/>
              <a:ext cx="58381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ham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sp>
          <p:nvSpPr>
            <p:cNvPr id="109" name="TextBox 8"/>
            <p:cNvSpPr txBox="1">
              <a:spLocks noChangeArrowheads="1"/>
            </p:cNvSpPr>
            <p:nvPr/>
          </p:nvSpPr>
          <p:spPr bwMode="auto">
            <a:xfrm>
              <a:off x="6705600" y="1752600"/>
              <a:ext cx="492443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</a:rPr>
                <a:t>OR</a:t>
              </a:r>
              <a:endParaRPr lang="en-US" b="0" dirty="0">
                <a:solidFill>
                  <a:schemeClr val="bg1"/>
                </a:solidFill>
              </a:endParaRPr>
            </a:p>
          </p:txBody>
        </p:sp>
        <p:cxnSp>
          <p:nvCxnSpPr>
            <p:cNvPr id="110" name="Straight Arrow Connector 10"/>
            <p:cNvCxnSpPr>
              <a:cxnSpLocks noChangeShapeType="1"/>
              <a:stCxn id="109" idx="2"/>
              <a:endCxn id="108" idx="0"/>
            </p:cNvCxnSpPr>
            <p:nvPr/>
          </p:nvCxnSpPr>
          <p:spPr bwMode="auto">
            <a:xfrm rot="5400000">
              <a:off x="6623435" y="1881413"/>
              <a:ext cx="118646" cy="538129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111" name="Straight Arrow Connector 11"/>
            <p:cNvCxnSpPr>
              <a:cxnSpLocks noChangeShapeType="1"/>
              <a:stCxn id="109" idx="2"/>
              <a:endCxn id="107" idx="0"/>
            </p:cNvCxnSpPr>
            <p:nvPr/>
          </p:nvCxnSpPr>
          <p:spPr bwMode="auto">
            <a:xfrm rot="16200000" flipH="1">
              <a:off x="7151956" y="1891019"/>
              <a:ext cx="118646" cy="51891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112" name="Straight Arrow Connector 14"/>
            <p:cNvCxnSpPr>
              <a:cxnSpLocks noChangeShapeType="1"/>
              <a:stCxn id="107" idx="2"/>
              <a:endCxn id="106" idx="0"/>
            </p:cNvCxnSpPr>
            <p:nvPr/>
          </p:nvCxnSpPr>
          <p:spPr bwMode="auto">
            <a:xfrm rot="16200000" flipH="1">
              <a:off x="7573861" y="2445229"/>
              <a:ext cx="194846" cy="401095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cxnSp>
          <p:nvCxnSpPr>
            <p:cNvPr id="113" name="Straight Arrow Connector 17"/>
            <p:cNvCxnSpPr>
              <a:cxnSpLocks noChangeShapeType="1"/>
              <a:stCxn id="107" idx="2"/>
              <a:endCxn id="105" idx="0"/>
            </p:cNvCxnSpPr>
            <p:nvPr/>
          </p:nvCxnSpPr>
          <p:spPr bwMode="auto">
            <a:xfrm rot="5400000">
              <a:off x="7171593" y="2444056"/>
              <a:ext cx="194846" cy="403442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</p:grpSp>
      <p:sp>
        <p:nvSpPr>
          <p:cNvPr id="114" name="Rectangle 8"/>
          <p:cNvSpPr>
            <a:spLocks noChangeArrowheads="1"/>
          </p:cNvSpPr>
          <p:nvPr/>
        </p:nvSpPr>
        <p:spPr bwMode="auto">
          <a:xfrm>
            <a:off x="4275138" y="1757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1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15" name="Rectangle 19"/>
          <p:cNvSpPr>
            <a:spLocks noChangeArrowheads="1"/>
          </p:cNvSpPr>
          <p:nvPr/>
        </p:nvSpPr>
        <p:spPr bwMode="auto">
          <a:xfrm>
            <a:off x="4275138" y="1371600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2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16" name="Rectangle 19"/>
          <p:cNvSpPr>
            <a:spLocks noChangeArrowheads="1"/>
          </p:cNvSpPr>
          <p:nvPr/>
        </p:nvSpPr>
        <p:spPr bwMode="auto">
          <a:xfrm>
            <a:off x="2895600" y="1371600"/>
            <a:ext cx="1150938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blue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17" name="Rectangle 19"/>
          <p:cNvSpPr>
            <a:spLocks noChangeArrowheads="1"/>
          </p:cNvSpPr>
          <p:nvPr/>
        </p:nvSpPr>
        <p:spPr bwMode="auto">
          <a:xfrm>
            <a:off x="2895600" y="1757363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fish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18" name="Rectangle 7"/>
          <p:cNvSpPr>
            <a:spLocks noChangeArrowheads="1"/>
          </p:cNvSpPr>
          <p:nvPr/>
        </p:nvSpPr>
        <p:spPr bwMode="auto">
          <a:xfrm>
            <a:off x="4787901" y="1757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2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19" name="Straight Arrow Connector 227"/>
          <p:cNvCxnSpPr>
            <a:cxnSpLocks noChangeShapeType="1"/>
            <a:stCxn id="116" idx="3"/>
            <a:endCxn id="115" idx="1"/>
          </p:cNvCxnSpPr>
          <p:nvPr/>
        </p:nvCxnSpPr>
        <p:spPr bwMode="auto">
          <a:xfrm>
            <a:off x="4046538" y="1521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0" name="Straight Arrow Connector 235"/>
          <p:cNvCxnSpPr>
            <a:cxnSpLocks noChangeShapeType="1"/>
            <a:stCxn id="117" idx="3"/>
            <a:endCxn id="114" idx="1"/>
          </p:cNvCxnSpPr>
          <p:nvPr/>
        </p:nvCxnSpPr>
        <p:spPr bwMode="auto">
          <a:xfrm>
            <a:off x="4046538" y="1907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1" name="Straight Arrow Connector 235"/>
          <p:cNvCxnSpPr>
            <a:cxnSpLocks noChangeShapeType="1"/>
            <a:stCxn id="114" idx="3"/>
            <a:endCxn id="118" idx="1"/>
          </p:cNvCxnSpPr>
          <p:nvPr/>
        </p:nvCxnSpPr>
        <p:spPr bwMode="auto">
          <a:xfrm>
            <a:off x="4559301" y="1907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22" name="Rectangle 8"/>
          <p:cNvSpPr>
            <a:spLocks noChangeArrowheads="1"/>
          </p:cNvSpPr>
          <p:nvPr/>
        </p:nvSpPr>
        <p:spPr bwMode="auto">
          <a:xfrm>
            <a:off x="4275138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1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23" name="Rectangle 19"/>
          <p:cNvSpPr>
            <a:spLocks noChangeArrowheads="1"/>
          </p:cNvSpPr>
          <p:nvPr/>
        </p:nvSpPr>
        <p:spPr bwMode="auto">
          <a:xfrm>
            <a:off x="2895600" y="2138363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ham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24" name="Rectangle 7"/>
          <p:cNvSpPr>
            <a:spLocks noChangeArrowheads="1"/>
          </p:cNvSpPr>
          <p:nvPr/>
        </p:nvSpPr>
        <p:spPr bwMode="auto">
          <a:xfrm>
            <a:off x="4787901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3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25" name="Straight Arrow Connector 235"/>
          <p:cNvCxnSpPr>
            <a:cxnSpLocks noChangeShapeType="1"/>
            <a:stCxn id="123" idx="3"/>
            <a:endCxn id="122" idx="1"/>
          </p:cNvCxnSpPr>
          <p:nvPr/>
        </p:nvCxnSpPr>
        <p:spPr bwMode="auto">
          <a:xfrm>
            <a:off x="4046538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26" name="Straight Arrow Connector 235"/>
          <p:cNvCxnSpPr>
            <a:cxnSpLocks noChangeShapeType="1"/>
            <a:stCxn id="122" idx="3"/>
            <a:endCxn id="124" idx="1"/>
          </p:cNvCxnSpPr>
          <p:nvPr/>
        </p:nvCxnSpPr>
        <p:spPr bwMode="auto">
          <a:xfrm>
            <a:off x="4559301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27" name="Rectangle 8"/>
          <p:cNvSpPr>
            <a:spLocks noChangeArrowheads="1"/>
          </p:cNvSpPr>
          <p:nvPr/>
        </p:nvSpPr>
        <p:spPr bwMode="auto">
          <a:xfrm>
            <a:off x="5299074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3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28" name="Rectangle 7"/>
          <p:cNvSpPr>
            <a:spLocks noChangeArrowheads="1"/>
          </p:cNvSpPr>
          <p:nvPr/>
        </p:nvSpPr>
        <p:spPr bwMode="auto">
          <a:xfrm>
            <a:off x="5811837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29" name="Straight Arrow Connector 235"/>
          <p:cNvCxnSpPr>
            <a:cxnSpLocks noChangeShapeType="1"/>
            <a:endCxn id="127" idx="1"/>
          </p:cNvCxnSpPr>
          <p:nvPr/>
        </p:nvCxnSpPr>
        <p:spPr bwMode="auto">
          <a:xfrm>
            <a:off x="5070474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30" name="Straight Arrow Connector 235"/>
          <p:cNvCxnSpPr>
            <a:cxnSpLocks noChangeShapeType="1"/>
            <a:stCxn id="127" idx="3"/>
            <a:endCxn id="128" idx="1"/>
          </p:cNvCxnSpPr>
          <p:nvPr/>
        </p:nvCxnSpPr>
        <p:spPr bwMode="auto">
          <a:xfrm>
            <a:off x="5583237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31" name="Rectangle 8"/>
          <p:cNvSpPr>
            <a:spLocks noChangeArrowheads="1"/>
          </p:cNvSpPr>
          <p:nvPr/>
        </p:nvSpPr>
        <p:spPr bwMode="auto">
          <a:xfrm>
            <a:off x="6324600" y="1757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6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32" name="Rectangle 7"/>
          <p:cNvSpPr>
            <a:spLocks noChangeArrowheads="1"/>
          </p:cNvSpPr>
          <p:nvPr/>
        </p:nvSpPr>
        <p:spPr bwMode="auto">
          <a:xfrm>
            <a:off x="6837363" y="1757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7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33" name="Straight Arrow Connector 235"/>
          <p:cNvCxnSpPr>
            <a:cxnSpLocks noChangeShapeType="1"/>
            <a:endCxn id="131" idx="1"/>
          </p:cNvCxnSpPr>
          <p:nvPr/>
        </p:nvCxnSpPr>
        <p:spPr bwMode="auto">
          <a:xfrm>
            <a:off x="6096000" y="1907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34" name="Straight Arrow Connector 235"/>
          <p:cNvCxnSpPr>
            <a:cxnSpLocks noChangeShapeType="1"/>
            <a:stCxn id="131" idx="3"/>
            <a:endCxn id="132" idx="1"/>
          </p:cNvCxnSpPr>
          <p:nvPr/>
        </p:nvCxnSpPr>
        <p:spPr bwMode="auto">
          <a:xfrm>
            <a:off x="6608763" y="1907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35" name="Rectangle 8"/>
          <p:cNvSpPr>
            <a:spLocks noChangeArrowheads="1"/>
          </p:cNvSpPr>
          <p:nvPr/>
        </p:nvSpPr>
        <p:spPr bwMode="auto">
          <a:xfrm>
            <a:off x="7391400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8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36" name="Rectangle 7"/>
          <p:cNvSpPr>
            <a:spLocks noChangeArrowheads="1"/>
          </p:cNvSpPr>
          <p:nvPr/>
        </p:nvSpPr>
        <p:spPr bwMode="auto">
          <a:xfrm>
            <a:off x="7904163" y="1752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9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37" name="Straight Arrow Connector 235"/>
          <p:cNvCxnSpPr>
            <a:cxnSpLocks noChangeShapeType="1"/>
            <a:endCxn id="135" idx="1"/>
          </p:cNvCxnSpPr>
          <p:nvPr/>
        </p:nvCxnSpPr>
        <p:spPr bwMode="auto">
          <a:xfrm>
            <a:off x="7162800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38" name="Straight Arrow Connector 235"/>
          <p:cNvCxnSpPr>
            <a:cxnSpLocks noChangeShapeType="1"/>
            <a:stCxn id="135" idx="3"/>
            <a:endCxn id="136" idx="1"/>
          </p:cNvCxnSpPr>
          <p:nvPr/>
        </p:nvCxnSpPr>
        <p:spPr bwMode="auto">
          <a:xfrm>
            <a:off x="7675563" y="1902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39" name="Rectangle 8"/>
          <p:cNvSpPr>
            <a:spLocks noChangeArrowheads="1"/>
          </p:cNvSpPr>
          <p:nvPr/>
        </p:nvSpPr>
        <p:spPr bwMode="auto">
          <a:xfrm>
            <a:off x="5299074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4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40" name="Rectangle 7"/>
          <p:cNvSpPr>
            <a:spLocks noChangeArrowheads="1"/>
          </p:cNvSpPr>
          <p:nvPr/>
        </p:nvSpPr>
        <p:spPr bwMode="auto">
          <a:xfrm>
            <a:off x="5811837" y="2138363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41" name="Straight Arrow Connector 235"/>
          <p:cNvCxnSpPr>
            <a:cxnSpLocks noChangeShapeType="1"/>
            <a:endCxn id="139" idx="1"/>
          </p:cNvCxnSpPr>
          <p:nvPr/>
        </p:nvCxnSpPr>
        <p:spPr bwMode="auto">
          <a:xfrm>
            <a:off x="5070474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2" name="Straight Arrow Connector 235"/>
          <p:cNvCxnSpPr>
            <a:cxnSpLocks noChangeShapeType="1"/>
            <a:stCxn id="139" idx="3"/>
            <a:endCxn id="140" idx="1"/>
          </p:cNvCxnSpPr>
          <p:nvPr/>
        </p:nvCxnSpPr>
        <p:spPr bwMode="auto">
          <a:xfrm>
            <a:off x="5583237" y="2288382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43" name="Rectangle 8"/>
          <p:cNvSpPr>
            <a:spLocks noChangeArrowheads="1"/>
          </p:cNvSpPr>
          <p:nvPr/>
        </p:nvSpPr>
        <p:spPr bwMode="auto">
          <a:xfrm>
            <a:off x="4800600" y="1371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5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144" name="Rectangle 7"/>
          <p:cNvSpPr>
            <a:spLocks noChangeArrowheads="1"/>
          </p:cNvSpPr>
          <p:nvPr/>
        </p:nvSpPr>
        <p:spPr bwMode="auto">
          <a:xfrm>
            <a:off x="5313363" y="1371600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</a:rPr>
              <a:t>9</a:t>
            </a:r>
            <a:endParaRPr lang="en-US" sz="1400" b="0" dirty="0">
              <a:solidFill>
                <a:schemeClr val="bg1"/>
              </a:solidFill>
            </a:endParaRPr>
          </a:p>
        </p:txBody>
      </p:sp>
      <p:cxnSp>
        <p:nvCxnSpPr>
          <p:cNvPr id="145" name="Straight Arrow Connector 235"/>
          <p:cNvCxnSpPr>
            <a:cxnSpLocks noChangeShapeType="1"/>
            <a:endCxn id="143" idx="1"/>
          </p:cNvCxnSpPr>
          <p:nvPr/>
        </p:nvCxnSpPr>
        <p:spPr bwMode="auto">
          <a:xfrm>
            <a:off x="4572000" y="1521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6" name="Straight Arrow Connector 235"/>
          <p:cNvCxnSpPr>
            <a:cxnSpLocks noChangeShapeType="1"/>
            <a:stCxn id="143" idx="3"/>
            <a:endCxn id="144" idx="1"/>
          </p:cNvCxnSpPr>
          <p:nvPr/>
        </p:nvCxnSpPr>
        <p:spPr bwMode="auto">
          <a:xfrm>
            <a:off x="5084763" y="1521619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2" name="Group 1"/>
          <p:cNvGrpSpPr/>
          <p:nvPr/>
        </p:nvGrpSpPr>
        <p:grpSpPr>
          <a:xfrm>
            <a:off x="1676400" y="4038600"/>
            <a:ext cx="5805489" cy="1066800"/>
            <a:chOff x="1676400" y="4038600"/>
            <a:chExt cx="5805489" cy="1066800"/>
          </a:xfrm>
        </p:grpSpPr>
        <p:sp>
          <p:nvSpPr>
            <p:cNvPr id="147" name="Rectangle 8"/>
            <p:cNvSpPr>
              <a:spLocks noChangeArrowheads="1"/>
            </p:cNvSpPr>
            <p:nvPr/>
          </p:nvSpPr>
          <p:spPr bwMode="auto">
            <a:xfrm>
              <a:off x="3055938" y="4424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1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48" name="Rectangle 19"/>
            <p:cNvSpPr>
              <a:spLocks noChangeArrowheads="1"/>
            </p:cNvSpPr>
            <p:nvPr/>
          </p:nvSpPr>
          <p:spPr bwMode="auto">
            <a:xfrm>
              <a:off x="3554412" y="4038600"/>
              <a:ext cx="284163" cy="3000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49" name="Rectangle 19"/>
            <p:cNvSpPr>
              <a:spLocks noChangeArrowheads="1"/>
            </p:cNvSpPr>
            <p:nvPr/>
          </p:nvSpPr>
          <p:spPr bwMode="auto">
            <a:xfrm>
              <a:off x="1676400" y="4038600"/>
              <a:ext cx="1150938" cy="30003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blue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50" name="Rectangle 19"/>
            <p:cNvSpPr>
              <a:spLocks noChangeArrowheads="1"/>
            </p:cNvSpPr>
            <p:nvPr/>
          </p:nvSpPr>
          <p:spPr bwMode="auto">
            <a:xfrm>
              <a:off x="1676400" y="4424363"/>
              <a:ext cx="11509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fish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51" name="Rectangle 7"/>
            <p:cNvSpPr>
              <a:spLocks noChangeArrowheads="1"/>
            </p:cNvSpPr>
            <p:nvPr/>
          </p:nvSpPr>
          <p:spPr bwMode="auto">
            <a:xfrm>
              <a:off x="3554412" y="4424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2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52" name="Straight Arrow Connector 227"/>
            <p:cNvCxnSpPr>
              <a:cxnSpLocks noChangeShapeType="1"/>
              <a:stCxn id="149" idx="3"/>
              <a:endCxn id="148" idx="1"/>
            </p:cNvCxnSpPr>
            <p:nvPr/>
          </p:nvCxnSpPr>
          <p:spPr bwMode="auto">
            <a:xfrm>
              <a:off x="2827338" y="4188619"/>
              <a:ext cx="727074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53" name="Straight Arrow Connector 235"/>
            <p:cNvCxnSpPr>
              <a:cxnSpLocks noChangeShapeType="1"/>
              <a:stCxn id="150" idx="3"/>
              <a:endCxn id="147" idx="1"/>
            </p:cNvCxnSpPr>
            <p:nvPr/>
          </p:nvCxnSpPr>
          <p:spPr bwMode="auto">
            <a:xfrm>
              <a:off x="2827338" y="4574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54" name="Straight Arrow Connector 235"/>
            <p:cNvCxnSpPr>
              <a:cxnSpLocks noChangeShapeType="1"/>
              <a:stCxn id="147" idx="3"/>
              <a:endCxn id="151" idx="1"/>
            </p:cNvCxnSpPr>
            <p:nvPr/>
          </p:nvCxnSpPr>
          <p:spPr bwMode="auto">
            <a:xfrm>
              <a:off x="3340101" y="4574382"/>
              <a:ext cx="214311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55" name="Rectangle 8"/>
            <p:cNvSpPr>
              <a:spLocks noChangeArrowheads="1"/>
            </p:cNvSpPr>
            <p:nvPr/>
          </p:nvSpPr>
          <p:spPr bwMode="auto">
            <a:xfrm>
              <a:off x="3055938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1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56" name="Rectangle 19"/>
            <p:cNvSpPr>
              <a:spLocks noChangeArrowheads="1"/>
            </p:cNvSpPr>
            <p:nvPr/>
          </p:nvSpPr>
          <p:spPr bwMode="auto">
            <a:xfrm>
              <a:off x="1676400" y="4805363"/>
              <a:ext cx="1150938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ham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57" name="Rectangle 7"/>
            <p:cNvSpPr>
              <a:spLocks noChangeArrowheads="1"/>
            </p:cNvSpPr>
            <p:nvPr/>
          </p:nvSpPr>
          <p:spPr bwMode="auto">
            <a:xfrm>
              <a:off x="4059237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3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58" name="Straight Arrow Connector 235"/>
            <p:cNvCxnSpPr>
              <a:cxnSpLocks noChangeShapeType="1"/>
              <a:stCxn id="156" idx="3"/>
              <a:endCxn id="155" idx="1"/>
            </p:cNvCxnSpPr>
            <p:nvPr/>
          </p:nvCxnSpPr>
          <p:spPr bwMode="auto">
            <a:xfrm>
              <a:off x="2827338" y="4955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59" name="Straight Arrow Connector 235"/>
            <p:cNvCxnSpPr>
              <a:cxnSpLocks noChangeShapeType="1"/>
              <a:stCxn id="155" idx="3"/>
              <a:endCxn id="157" idx="1"/>
            </p:cNvCxnSpPr>
            <p:nvPr/>
          </p:nvCxnSpPr>
          <p:spPr bwMode="auto">
            <a:xfrm>
              <a:off x="3340101" y="4955382"/>
              <a:ext cx="719136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60" name="Rectangle 8"/>
            <p:cNvSpPr>
              <a:spLocks noChangeArrowheads="1"/>
            </p:cNvSpPr>
            <p:nvPr/>
          </p:nvSpPr>
          <p:spPr bwMode="auto">
            <a:xfrm>
              <a:off x="4059237" y="4419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3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61" name="Rectangle 7"/>
            <p:cNvSpPr>
              <a:spLocks noChangeArrowheads="1"/>
            </p:cNvSpPr>
            <p:nvPr/>
          </p:nvSpPr>
          <p:spPr bwMode="auto">
            <a:xfrm>
              <a:off x="5105400" y="4419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62" name="Straight Arrow Connector 235"/>
            <p:cNvCxnSpPr>
              <a:cxnSpLocks noChangeShapeType="1"/>
              <a:stCxn id="151" idx="3"/>
              <a:endCxn id="160" idx="1"/>
            </p:cNvCxnSpPr>
            <p:nvPr/>
          </p:nvCxnSpPr>
          <p:spPr bwMode="auto">
            <a:xfrm flipV="1">
              <a:off x="3838575" y="4569619"/>
              <a:ext cx="220662" cy="4763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63" name="Straight Arrow Connector 235"/>
            <p:cNvCxnSpPr>
              <a:cxnSpLocks noChangeShapeType="1"/>
              <a:stCxn id="160" idx="3"/>
              <a:endCxn id="161" idx="1"/>
            </p:cNvCxnSpPr>
            <p:nvPr/>
          </p:nvCxnSpPr>
          <p:spPr bwMode="auto">
            <a:xfrm>
              <a:off x="4343400" y="4569619"/>
              <a:ext cx="762000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64" name="Rectangle 8"/>
            <p:cNvSpPr>
              <a:spLocks noChangeArrowheads="1"/>
            </p:cNvSpPr>
            <p:nvPr/>
          </p:nvSpPr>
          <p:spPr bwMode="auto">
            <a:xfrm>
              <a:off x="5618163" y="4424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6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65" name="Rectangle 7"/>
            <p:cNvSpPr>
              <a:spLocks noChangeArrowheads="1"/>
            </p:cNvSpPr>
            <p:nvPr/>
          </p:nvSpPr>
          <p:spPr bwMode="auto">
            <a:xfrm>
              <a:off x="6130926" y="4424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7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66" name="Straight Arrow Connector 235"/>
            <p:cNvCxnSpPr>
              <a:cxnSpLocks noChangeShapeType="1"/>
              <a:endCxn id="164" idx="1"/>
            </p:cNvCxnSpPr>
            <p:nvPr/>
          </p:nvCxnSpPr>
          <p:spPr bwMode="auto">
            <a:xfrm>
              <a:off x="5389563" y="4574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67" name="Straight Arrow Connector 235"/>
            <p:cNvCxnSpPr>
              <a:cxnSpLocks noChangeShapeType="1"/>
              <a:stCxn id="164" idx="3"/>
              <a:endCxn id="165" idx="1"/>
            </p:cNvCxnSpPr>
            <p:nvPr/>
          </p:nvCxnSpPr>
          <p:spPr bwMode="auto">
            <a:xfrm>
              <a:off x="5902326" y="4574382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68" name="Rectangle 8"/>
            <p:cNvSpPr>
              <a:spLocks noChangeArrowheads="1"/>
            </p:cNvSpPr>
            <p:nvPr/>
          </p:nvSpPr>
          <p:spPr bwMode="auto">
            <a:xfrm>
              <a:off x="6684963" y="4419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8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69" name="Rectangle 7"/>
            <p:cNvSpPr>
              <a:spLocks noChangeArrowheads="1"/>
            </p:cNvSpPr>
            <p:nvPr/>
          </p:nvSpPr>
          <p:spPr bwMode="auto">
            <a:xfrm>
              <a:off x="7197726" y="4419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70" name="Straight Arrow Connector 235"/>
            <p:cNvCxnSpPr>
              <a:cxnSpLocks noChangeShapeType="1"/>
              <a:endCxn id="168" idx="1"/>
            </p:cNvCxnSpPr>
            <p:nvPr/>
          </p:nvCxnSpPr>
          <p:spPr bwMode="auto">
            <a:xfrm>
              <a:off x="6456363" y="45696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71" name="Straight Arrow Connector 235"/>
            <p:cNvCxnSpPr>
              <a:cxnSpLocks noChangeShapeType="1"/>
              <a:stCxn id="168" idx="3"/>
              <a:endCxn id="169" idx="1"/>
            </p:cNvCxnSpPr>
            <p:nvPr/>
          </p:nvCxnSpPr>
          <p:spPr bwMode="auto">
            <a:xfrm>
              <a:off x="6969126" y="4569619"/>
              <a:ext cx="2286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72" name="Rectangle 8"/>
            <p:cNvSpPr>
              <a:spLocks noChangeArrowheads="1"/>
            </p:cNvSpPr>
            <p:nvPr/>
          </p:nvSpPr>
          <p:spPr bwMode="auto">
            <a:xfrm>
              <a:off x="4613274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4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73" name="Rectangle 7"/>
            <p:cNvSpPr>
              <a:spLocks noChangeArrowheads="1"/>
            </p:cNvSpPr>
            <p:nvPr/>
          </p:nvSpPr>
          <p:spPr bwMode="auto">
            <a:xfrm>
              <a:off x="5105400" y="4805363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74" name="Straight Arrow Connector 235"/>
            <p:cNvCxnSpPr>
              <a:cxnSpLocks noChangeShapeType="1"/>
              <a:stCxn id="157" idx="3"/>
              <a:endCxn id="172" idx="1"/>
            </p:cNvCxnSpPr>
            <p:nvPr/>
          </p:nvCxnSpPr>
          <p:spPr bwMode="auto">
            <a:xfrm>
              <a:off x="4343400" y="4955382"/>
              <a:ext cx="269874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75" name="Straight Arrow Connector 235"/>
            <p:cNvCxnSpPr>
              <a:cxnSpLocks noChangeShapeType="1"/>
              <a:stCxn id="172" idx="3"/>
              <a:endCxn id="173" idx="1"/>
            </p:cNvCxnSpPr>
            <p:nvPr/>
          </p:nvCxnSpPr>
          <p:spPr bwMode="auto">
            <a:xfrm>
              <a:off x="4897437" y="4955382"/>
              <a:ext cx="207963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sp>
          <p:nvSpPr>
            <p:cNvPr id="176" name="Rectangle 8"/>
            <p:cNvSpPr>
              <a:spLocks noChangeArrowheads="1"/>
            </p:cNvSpPr>
            <p:nvPr/>
          </p:nvSpPr>
          <p:spPr bwMode="auto">
            <a:xfrm>
              <a:off x="5105400" y="4038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5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sp>
          <p:nvSpPr>
            <p:cNvPr id="177" name="Rectangle 7"/>
            <p:cNvSpPr>
              <a:spLocks noChangeArrowheads="1"/>
            </p:cNvSpPr>
            <p:nvPr/>
          </p:nvSpPr>
          <p:spPr bwMode="auto">
            <a:xfrm>
              <a:off x="7183437" y="4038600"/>
              <a:ext cx="284163" cy="300037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wrap="none" lIns="90488" tIns="44450" rIns="90488" bIns="44450" anchor="ctr"/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</a:rPr>
                <a:t>9</a:t>
              </a:r>
              <a:endParaRPr lang="en-US" sz="1400" b="0" dirty="0">
                <a:solidFill>
                  <a:schemeClr val="bg1"/>
                </a:solidFill>
              </a:endParaRPr>
            </a:p>
          </p:txBody>
        </p:sp>
        <p:cxnSp>
          <p:nvCxnSpPr>
            <p:cNvPr id="178" name="Straight Arrow Connector 235"/>
            <p:cNvCxnSpPr>
              <a:cxnSpLocks noChangeShapeType="1"/>
              <a:stCxn id="148" idx="3"/>
              <a:endCxn id="176" idx="1"/>
            </p:cNvCxnSpPr>
            <p:nvPr/>
          </p:nvCxnSpPr>
          <p:spPr bwMode="auto">
            <a:xfrm>
              <a:off x="3838575" y="4188619"/>
              <a:ext cx="1266825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  <p:cxnSp>
          <p:nvCxnSpPr>
            <p:cNvPr id="179" name="Straight Arrow Connector 235"/>
            <p:cNvCxnSpPr>
              <a:cxnSpLocks noChangeShapeType="1"/>
              <a:stCxn id="176" idx="3"/>
              <a:endCxn id="177" idx="1"/>
            </p:cNvCxnSpPr>
            <p:nvPr/>
          </p:nvCxnSpPr>
          <p:spPr bwMode="auto">
            <a:xfrm>
              <a:off x="5389563" y="4188619"/>
              <a:ext cx="1793874" cy="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</p:cxnSp>
      </p:grpSp>
      <p:sp>
        <p:nvSpPr>
          <p:cNvPr id="196" name="TextBox 195"/>
          <p:cNvSpPr txBox="1"/>
          <p:nvPr/>
        </p:nvSpPr>
        <p:spPr>
          <a:xfrm>
            <a:off x="3505200" y="5486400"/>
            <a:ext cx="1434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Tradeoffs?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7" name="TextBox 196"/>
          <p:cNvSpPr txBox="1"/>
          <p:nvPr/>
        </p:nvSpPr>
        <p:spPr>
          <a:xfrm>
            <a:off x="3505200" y="5862935"/>
            <a:ext cx="24507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Efficiency analysis?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89466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/>
      <p:bldP spid="19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16"/>
          <p:cNvGrpSpPr/>
          <p:nvPr/>
        </p:nvGrpSpPr>
        <p:grpSpPr>
          <a:xfrm>
            <a:off x="457200" y="762000"/>
            <a:ext cx="1940813" cy="490954"/>
            <a:chOff x="762000" y="1905000"/>
            <a:chExt cx="1940813" cy="490954"/>
          </a:xfrm>
        </p:grpSpPr>
        <p:sp>
          <p:nvSpPr>
            <p:cNvPr id="8" name="TextBox 7"/>
            <p:cNvSpPr txBox="1"/>
            <p:nvPr/>
          </p:nvSpPr>
          <p:spPr>
            <a:xfrm>
              <a:off x="838200" y="2057400"/>
              <a:ext cx="18646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one fish, two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1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0" name="Group 32"/>
          <p:cNvGrpSpPr/>
          <p:nvPr/>
        </p:nvGrpSpPr>
        <p:grpSpPr>
          <a:xfrm>
            <a:off x="2474213" y="762000"/>
            <a:ext cx="1963255" cy="490954"/>
            <a:chOff x="762000" y="1905000"/>
            <a:chExt cx="1963255" cy="490954"/>
          </a:xfrm>
        </p:grpSpPr>
        <p:sp>
          <p:nvSpPr>
            <p:cNvPr id="11" name="TextBox 10"/>
            <p:cNvSpPr txBox="1"/>
            <p:nvPr/>
          </p:nvSpPr>
          <p:spPr>
            <a:xfrm>
              <a:off x="838200" y="2057400"/>
              <a:ext cx="188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red fish, blue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3" name="Group 44"/>
          <p:cNvGrpSpPr/>
          <p:nvPr/>
        </p:nvGrpSpPr>
        <p:grpSpPr>
          <a:xfrm>
            <a:off x="4526771" y="762000"/>
            <a:ext cx="1528842" cy="490954"/>
            <a:chOff x="762000" y="1905000"/>
            <a:chExt cx="1528842" cy="490954"/>
          </a:xfrm>
        </p:grpSpPr>
        <p:sp>
          <p:nvSpPr>
            <p:cNvPr id="14" name="TextBox 13"/>
            <p:cNvSpPr txBox="1"/>
            <p:nvPr/>
          </p:nvSpPr>
          <p:spPr>
            <a:xfrm>
              <a:off x="838200" y="2057400"/>
              <a:ext cx="14526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cat in the hat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3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6" name="Rectangle 5"/>
          <p:cNvSpPr>
            <a:spLocks noChangeArrowheads="1"/>
          </p:cNvSpPr>
          <p:nvPr/>
        </p:nvSpPr>
        <p:spPr bwMode="auto">
          <a:xfrm>
            <a:off x="20113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6"/>
          <p:cNvSpPr>
            <a:spLocks noChangeArrowheads="1"/>
          </p:cNvSpPr>
          <p:nvPr/>
        </p:nvSpPr>
        <p:spPr bwMode="auto">
          <a:xfrm>
            <a:off x="20113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7"/>
          <p:cNvSpPr>
            <a:spLocks noChangeArrowheads="1"/>
          </p:cNvSpPr>
          <p:nvPr/>
        </p:nvSpPr>
        <p:spPr bwMode="auto">
          <a:xfrm>
            <a:off x="20113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Rectangle 8"/>
          <p:cNvSpPr>
            <a:spLocks noChangeArrowheads="1"/>
          </p:cNvSpPr>
          <p:nvPr/>
        </p:nvSpPr>
        <p:spPr bwMode="auto">
          <a:xfrm>
            <a:off x="20113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Rectangle 9"/>
          <p:cNvSpPr>
            <a:spLocks noChangeArrowheads="1"/>
          </p:cNvSpPr>
          <p:nvPr/>
        </p:nvSpPr>
        <p:spPr bwMode="auto">
          <a:xfrm>
            <a:off x="20113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20113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20113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12"/>
          <p:cNvSpPr>
            <a:spLocks noChangeArrowheads="1"/>
          </p:cNvSpPr>
          <p:nvPr/>
        </p:nvSpPr>
        <p:spPr bwMode="auto">
          <a:xfrm>
            <a:off x="23161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13"/>
          <p:cNvSpPr>
            <a:spLocks noChangeArrowheads="1"/>
          </p:cNvSpPr>
          <p:nvPr/>
        </p:nvSpPr>
        <p:spPr bwMode="auto">
          <a:xfrm>
            <a:off x="23161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14"/>
          <p:cNvSpPr>
            <a:spLocks noChangeArrowheads="1"/>
          </p:cNvSpPr>
          <p:nvPr/>
        </p:nvSpPr>
        <p:spPr bwMode="auto">
          <a:xfrm>
            <a:off x="23161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15"/>
          <p:cNvSpPr>
            <a:spLocks noChangeArrowheads="1"/>
          </p:cNvSpPr>
          <p:nvPr/>
        </p:nvSpPr>
        <p:spPr bwMode="auto">
          <a:xfrm>
            <a:off x="23161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16"/>
          <p:cNvSpPr>
            <a:spLocks noChangeArrowheads="1"/>
          </p:cNvSpPr>
          <p:nvPr/>
        </p:nvSpPr>
        <p:spPr bwMode="auto">
          <a:xfrm>
            <a:off x="23161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17"/>
          <p:cNvSpPr>
            <a:spLocks noChangeArrowheads="1"/>
          </p:cNvSpPr>
          <p:nvPr/>
        </p:nvSpPr>
        <p:spPr bwMode="auto">
          <a:xfrm>
            <a:off x="23161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18"/>
          <p:cNvSpPr>
            <a:spLocks noChangeArrowheads="1"/>
          </p:cNvSpPr>
          <p:nvPr/>
        </p:nvSpPr>
        <p:spPr bwMode="auto">
          <a:xfrm>
            <a:off x="23161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19"/>
          <p:cNvSpPr>
            <a:spLocks noChangeArrowheads="1"/>
          </p:cNvSpPr>
          <p:nvPr/>
        </p:nvSpPr>
        <p:spPr bwMode="auto">
          <a:xfrm>
            <a:off x="26209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20"/>
          <p:cNvSpPr>
            <a:spLocks noChangeArrowheads="1"/>
          </p:cNvSpPr>
          <p:nvPr/>
        </p:nvSpPr>
        <p:spPr bwMode="auto">
          <a:xfrm>
            <a:off x="26209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21"/>
          <p:cNvSpPr>
            <a:spLocks noChangeArrowheads="1"/>
          </p:cNvSpPr>
          <p:nvPr/>
        </p:nvSpPr>
        <p:spPr bwMode="auto">
          <a:xfrm>
            <a:off x="26209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22"/>
          <p:cNvSpPr>
            <a:spLocks noChangeArrowheads="1"/>
          </p:cNvSpPr>
          <p:nvPr/>
        </p:nvSpPr>
        <p:spPr bwMode="auto">
          <a:xfrm>
            <a:off x="26209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23"/>
          <p:cNvSpPr>
            <a:spLocks noChangeArrowheads="1"/>
          </p:cNvSpPr>
          <p:nvPr/>
        </p:nvSpPr>
        <p:spPr bwMode="auto">
          <a:xfrm>
            <a:off x="26209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Rectangle 24"/>
          <p:cNvSpPr>
            <a:spLocks noChangeArrowheads="1"/>
          </p:cNvSpPr>
          <p:nvPr/>
        </p:nvSpPr>
        <p:spPr bwMode="auto">
          <a:xfrm>
            <a:off x="26209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25"/>
          <p:cNvSpPr>
            <a:spLocks noChangeArrowheads="1"/>
          </p:cNvSpPr>
          <p:nvPr/>
        </p:nvSpPr>
        <p:spPr bwMode="auto">
          <a:xfrm>
            <a:off x="26209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0113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23161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6209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1990725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3352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6400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9257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9257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9257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9257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9257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9257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9257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>
            <a:spLocks noChangeArrowheads="1"/>
          </p:cNvSpPr>
          <p:nvPr/>
        </p:nvSpPr>
        <p:spPr bwMode="auto">
          <a:xfrm>
            <a:off x="29257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>
            <a:spLocks noChangeArrowheads="1"/>
          </p:cNvSpPr>
          <p:nvPr/>
        </p:nvSpPr>
        <p:spPr bwMode="auto">
          <a:xfrm>
            <a:off x="29448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</a:p>
        </p:txBody>
      </p:sp>
      <p:sp>
        <p:nvSpPr>
          <p:cNvPr id="52" name="Rectangle 19"/>
          <p:cNvSpPr>
            <a:spLocks noChangeArrowheads="1"/>
          </p:cNvSpPr>
          <p:nvPr/>
        </p:nvSpPr>
        <p:spPr bwMode="auto">
          <a:xfrm>
            <a:off x="838200" y="2232025"/>
            <a:ext cx="1152525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19"/>
          <p:cNvSpPr>
            <a:spLocks noChangeArrowheads="1"/>
          </p:cNvSpPr>
          <p:nvPr/>
        </p:nvSpPr>
        <p:spPr bwMode="auto">
          <a:xfrm>
            <a:off x="838200" y="2611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ectangle 19"/>
          <p:cNvSpPr>
            <a:spLocks noChangeArrowheads="1"/>
          </p:cNvSpPr>
          <p:nvPr/>
        </p:nvSpPr>
        <p:spPr bwMode="auto">
          <a:xfrm>
            <a:off x="838200" y="2992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angle 19"/>
          <p:cNvSpPr>
            <a:spLocks noChangeArrowheads="1"/>
          </p:cNvSpPr>
          <p:nvPr/>
        </p:nvSpPr>
        <p:spPr bwMode="auto">
          <a:xfrm>
            <a:off x="838200" y="3373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Rectangle 19"/>
          <p:cNvSpPr>
            <a:spLocks noChangeArrowheads="1"/>
          </p:cNvSpPr>
          <p:nvPr/>
        </p:nvSpPr>
        <p:spPr bwMode="auto">
          <a:xfrm>
            <a:off x="838200" y="3754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19"/>
          <p:cNvSpPr>
            <a:spLocks noChangeArrowheads="1"/>
          </p:cNvSpPr>
          <p:nvPr/>
        </p:nvSpPr>
        <p:spPr bwMode="auto">
          <a:xfrm>
            <a:off x="838200" y="4135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Rectangle 19"/>
          <p:cNvSpPr>
            <a:spLocks noChangeArrowheads="1"/>
          </p:cNvSpPr>
          <p:nvPr/>
        </p:nvSpPr>
        <p:spPr bwMode="auto">
          <a:xfrm>
            <a:off x="838200" y="4516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Rectangle 19"/>
          <p:cNvSpPr>
            <a:spLocks noChangeArrowheads="1"/>
          </p:cNvSpPr>
          <p:nvPr/>
        </p:nvSpPr>
        <p:spPr bwMode="auto">
          <a:xfrm>
            <a:off x="838200" y="4897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0" name="Group 44"/>
          <p:cNvGrpSpPr/>
          <p:nvPr/>
        </p:nvGrpSpPr>
        <p:grpSpPr>
          <a:xfrm>
            <a:off x="6208013" y="762000"/>
            <a:ext cx="2255002" cy="490954"/>
            <a:chOff x="762000" y="1905000"/>
            <a:chExt cx="2255002" cy="490954"/>
          </a:xfrm>
        </p:grpSpPr>
        <p:sp>
          <p:nvSpPr>
            <p:cNvPr id="61" name="TextBox 60"/>
            <p:cNvSpPr txBox="1"/>
            <p:nvPr/>
          </p:nvSpPr>
          <p:spPr>
            <a:xfrm>
              <a:off x="838200" y="2057400"/>
              <a:ext cx="21788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green eggs and ham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4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0113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Rectangle 63"/>
          <p:cNvSpPr>
            <a:spLocks noChangeArrowheads="1"/>
          </p:cNvSpPr>
          <p:nvPr/>
        </p:nvSpPr>
        <p:spPr bwMode="auto">
          <a:xfrm>
            <a:off x="23161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26209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29257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838200" y="5278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8" name="Rectangle 67"/>
          <p:cNvSpPr>
            <a:spLocks noChangeArrowheads="1"/>
          </p:cNvSpPr>
          <p:nvPr/>
        </p:nvSpPr>
        <p:spPr bwMode="auto">
          <a:xfrm>
            <a:off x="20113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23161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6209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Rectangle 70"/>
          <p:cNvSpPr>
            <a:spLocks noChangeArrowheads="1"/>
          </p:cNvSpPr>
          <p:nvPr/>
        </p:nvSpPr>
        <p:spPr bwMode="auto">
          <a:xfrm>
            <a:off x="29257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2" name="Rectangle 19"/>
          <p:cNvSpPr>
            <a:spLocks noChangeArrowheads="1"/>
          </p:cNvSpPr>
          <p:nvPr/>
        </p:nvSpPr>
        <p:spPr bwMode="auto">
          <a:xfrm>
            <a:off x="838200" y="5659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3962400" y="2057400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 goes in each cell?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44196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boolean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4419600" y="28149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count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419600" y="31197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positions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90328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78" grpId="0"/>
      <p:bldP spid="7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Strengths and Weaknesses</a:t>
            </a:r>
          </a:p>
        </p:txBody>
      </p:sp>
      <p:sp>
        <p:nvSpPr>
          <p:cNvPr id="2253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Strengths</a:t>
            </a:r>
          </a:p>
          <a:p>
            <a:pPr lvl="1"/>
            <a:r>
              <a:rPr lang="en-US" dirty="0" smtClean="0"/>
              <a:t>Precise, if you know the right strategies</a:t>
            </a:r>
          </a:p>
          <a:p>
            <a:pPr lvl="1"/>
            <a:r>
              <a:rPr lang="en-US" dirty="0" smtClean="0"/>
              <a:t>Precise, if you have an idea of what you’re looking for</a:t>
            </a:r>
          </a:p>
          <a:p>
            <a:pPr lvl="1"/>
            <a:r>
              <a:rPr lang="en-US" dirty="0" smtClean="0"/>
              <a:t>Implementations are fast and efficient</a:t>
            </a:r>
          </a:p>
          <a:p>
            <a:r>
              <a:rPr lang="en-US" dirty="0" smtClean="0"/>
              <a:t>Weaknesses</a:t>
            </a:r>
          </a:p>
          <a:p>
            <a:pPr lvl="1"/>
            <a:r>
              <a:rPr lang="en-US" dirty="0" smtClean="0"/>
              <a:t>Users must learn Boolean logic</a:t>
            </a:r>
          </a:p>
          <a:p>
            <a:pPr lvl="1"/>
            <a:r>
              <a:rPr lang="en-US" dirty="0" smtClean="0"/>
              <a:t>Boolean logic insufficient to capture the richness of language</a:t>
            </a:r>
          </a:p>
          <a:p>
            <a:pPr lvl="1"/>
            <a:r>
              <a:rPr lang="en-US" dirty="0" smtClean="0"/>
              <a:t>No control over size of result set: either too many hits or none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When do you stop reading? </a:t>
            </a:r>
            <a:r>
              <a:rPr lang="en-US" dirty="0" smtClean="0"/>
              <a:t>All documents in the result set are considered “equally good”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What about partial matches? </a:t>
            </a:r>
            <a:r>
              <a:rPr lang="en-US" dirty="0" smtClean="0"/>
              <a:t>Documents that “don’t quite match” the query may be useful also</a:t>
            </a:r>
          </a:p>
        </p:txBody>
      </p:sp>
    </p:spTree>
    <p:extLst>
      <p:ext uri="{BB962C8B-B14F-4D97-AF65-F5344CB8AC3E}">
        <p14:creationId xmlns:p14="http://schemas.microsoft.com/office/powerpoint/2010/main" val="640161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Ranked Retrieval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Order documents by how likely they are to be relevant</a:t>
            </a:r>
          </a:p>
          <a:p>
            <a:pPr lvl="1"/>
            <a:r>
              <a:rPr lang="en-US" dirty="0" smtClean="0"/>
              <a:t>Estimate relevance(</a:t>
            </a:r>
            <a:r>
              <a:rPr lang="en-US" i="1" dirty="0" smtClean="0"/>
              <a:t>q</a:t>
            </a:r>
            <a:r>
              <a:rPr lang="en-US" dirty="0" smtClean="0"/>
              <a:t>, </a:t>
            </a:r>
            <a:r>
              <a:rPr lang="en-US" i="1" dirty="0" smtClean="0"/>
              <a:t>d</a:t>
            </a:r>
            <a:r>
              <a:rPr lang="en-US" i="1" baseline="-25000" dirty="0" smtClean="0"/>
              <a:t>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Sort documents by relevance</a:t>
            </a:r>
          </a:p>
          <a:p>
            <a:pPr lvl="1"/>
            <a:r>
              <a:rPr lang="en-US" dirty="0" smtClean="0"/>
              <a:t>Display sorted results</a:t>
            </a:r>
          </a:p>
          <a:p>
            <a:r>
              <a:rPr lang="en-US" dirty="0" smtClean="0"/>
              <a:t>User model</a:t>
            </a:r>
          </a:p>
          <a:p>
            <a:pPr lvl="1"/>
            <a:r>
              <a:rPr lang="en-US" dirty="0" smtClean="0"/>
              <a:t>Present hits one screen at a time, best results first</a:t>
            </a:r>
          </a:p>
          <a:p>
            <a:pPr lvl="1"/>
            <a:r>
              <a:rPr lang="en-US" dirty="0" smtClean="0"/>
              <a:t>At any point, users can decide to stop looking</a:t>
            </a:r>
          </a:p>
          <a:p>
            <a:r>
              <a:rPr lang="en-US" dirty="0" smtClean="0"/>
              <a:t>How do we estimate relevance?</a:t>
            </a:r>
          </a:p>
          <a:p>
            <a:pPr lvl="1"/>
            <a:r>
              <a:rPr lang="en-US" dirty="0" smtClean="0"/>
              <a:t>Assume document is relevant if it has a lot of query terms</a:t>
            </a:r>
          </a:p>
          <a:p>
            <a:pPr lvl="1"/>
            <a:r>
              <a:rPr lang="en-US" dirty="0" smtClean="0"/>
              <a:t>Replace relevance(</a:t>
            </a:r>
            <a:r>
              <a:rPr lang="en-US" i="1" dirty="0" smtClean="0"/>
              <a:t>q</a:t>
            </a:r>
            <a:r>
              <a:rPr lang="en-US" dirty="0" smtClean="0"/>
              <a:t>, 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i</a:t>
            </a:r>
            <a:r>
              <a:rPr lang="en-US" dirty="0" smtClean="0"/>
              <a:t>) with </a:t>
            </a:r>
            <a:r>
              <a:rPr lang="en-US" dirty="0" err="1" smtClean="0"/>
              <a:t>sim</a:t>
            </a:r>
            <a:r>
              <a:rPr lang="en-US" dirty="0" smtClean="0"/>
              <a:t>(</a:t>
            </a:r>
            <a:r>
              <a:rPr lang="en-US" i="1" dirty="0" smtClean="0"/>
              <a:t>q</a:t>
            </a:r>
            <a:r>
              <a:rPr lang="en-US" dirty="0" smtClean="0"/>
              <a:t>, 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i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Compute similarity of vector 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3710462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Vector Space Model</a:t>
            </a:r>
          </a:p>
        </p:txBody>
      </p:sp>
      <p:sp>
        <p:nvSpPr>
          <p:cNvPr id="1354755" name="Text Box 3"/>
          <p:cNvSpPr txBox="1">
            <a:spLocks noChangeArrowheads="1"/>
          </p:cNvSpPr>
          <p:nvPr/>
        </p:nvSpPr>
        <p:spPr bwMode="auto">
          <a:xfrm>
            <a:off x="914400" y="4876800"/>
            <a:ext cx="68580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Assumption: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Documents that are “close together” in vector space “talk about” the same things</a:t>
            </a:r>
          </a:p>
        </p:txBody>
      </p:sp>
      <p:cxnSp>
        <p:nvCxnSpPr>
          <p:cNvPr id="24580" name="AutoShape 4"/>
          <p:cNvCxnSpPr>
            <a:cxnSpLocks noChangeShapeType="1"/>
          </p:cNvCxnSpPr>
          <p:nvPr/>
        </p:nvCxnSpPr>
        <p:spPr bwMode="auto">
          <a:xfrm>
            <a:off x="4038600" y="3278188"/>
            <a:ext cx="2667000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24581" name="AutoShape 5"/>
          <p:cNvCxnSpPr>
            <a:cxnSpLocks noChangeShapeType="1"/>
          </p:cNvCxnSpPr>
          <p:nvPr/>
        </p:nvCxnSpPr>
        <p:spPr bwMode="auto">
          <a:xfrm flipV="1">
            <a:off x="4038600" y="1373188"/>
            <a:ext cx="0" cy="19050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24582" name="AutoShape 6"/>
          <p:cNvCxnSpPr>
            <a:cxnSpLocks noChangeShapeType="1"/>
          </p:cNvCxnSpPr>
          <p:nvPr/>
        </p:nvCxnSpPr>
        <p:spPr bwMode="auto">
          <a:xfrm flipH="1">
            <a:off x="2286000" y="3278188"/>
            <a:ext cx="1752600" cy="1066800"/>
          </a:xfrm>
          <a:prstGeom prst="straightConnector1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</p:spPr>
      </p:cxnSp>
      <p:cxnSp>
        <p:nvCxnSpPr>
          <p:cNvPr id="24583" name="AutoShape 7"/>
          <p:cNvCxnSpPr>
            <a:cxnSpLocks noChangeShapeType="1"/>
          </p:cNvCxnSpPr>
          <p:nvPr/>
        </p:nvCxnSpPr>
        <p:spPr bwMode="auto">
          <a:xfrm flipV="1">
            <a:off x="4038600" y="2592388"/>
            <a:ext cx="1905000" cy="68580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4584" name="AutoShape 8"/>
          <p:cNvCxnSpPr>
            <a:cxnSpLocks noChangeShapeType="1"/>
          </p:cNvCxnSpPr>
          <p:nvPr/>
        </p:nvCxnSpPr>
        <p:spPr bwMode="auto">
          <a:xfrm>
            <a:off x="4038600" y="3278188"/>
            <a:ext cx="1600200" cy="68580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4585" name="AutoShape 9"/>
          <p:cNvCxnSpPr>
            <a:cxnSpLocks noChangeShapeType="1"/>
          </p:cNvCxnSpPr>
          <p:nvPr/>
        </p:nvCxnSpPr>
        <p:spPr bwMode="auto">
          <a:xfrm flipV="1">
            <a:off x="4038600" y="1754188"/>
            <a:ext cx="914400" cy="152400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4586" name="AutoShape 10"/>
          <p:cNvCxnSpPr>
            <a:cxnSpLocks noChangeShapeType="1"/>
            <a:endCxn id="24592" idx="0"/>
          </p:cNvCxnSpPr>
          <p:nvPr/>
        </p:nvCxnSpPr>
        <p:spPr bwMode="auto">
          <a:xfrm flipH="1">
            <a:off x="3627438" y="3276600"/>
            <a:ext cx="422275" cy="106680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4587" name="AutoShape 11"/>
          <p:cNvCxnSpPr>
            <a:cxnSpLocks noChangeShapeType="1"/>
          </p:cNvCxnSpPr>
          <p:nvPr/>
        </p:nvCxnSpPr>
        <p:spPr bwMode="auto">
          <a:xfrm flipH="1" flipV="1">
            <a:off x="2362200" y="2135188"/>
            <a:ext cx="1676400" cy="1143000"/>
          </a:xfrm>
          <a:prstGeom prst="straightConnector1">
            <a:avLst/>
          </a:prstGeom>
          <a:noFill/>
          <a:ln w="19050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4588" name="Text Box 12"/>
          <p:cNvSpPr txBox="1">
            <a:spLocks noChangeArrowheads="1"/>
          </p:cNvSpPr>
          <p:nvPr/>
        </p:nvSpPr>
        <p:spPr bwMode="auto">
          <a:xfrm>
            <a:off x="6156325" y="3238500"/>
            <a:ext cx="331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t</a:t>
            </a:r>
            <a:r>
              <a:rPr lang="en-US" sz="1800" b="0" baseline="-2500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4589" name="Text Box 13"/>
          <p:cNvSpPr txBox="1">
            <a:spLocks noChangeArrowheads="1"/>
          </p:cNvSpPr>
          <p:nvPr/>
        </p:nvSpPr>
        <p:spPr bwMode="auto">
          <a:xfrm>
            <a:off x="4953000" y="1449388"/>
            <a:ext cx="4699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d</a:t>
            </a:r>
            <a:r>
              <a:rPr lang="en-US" sz="1800" b="0" baseline="-25000">
                <a:solidFill>
                  <a:schemeClr val="bg1"/>
                </a:solidFill>
              </a:rPr>
              <a:t>2</a:t>
            </a:r>
            <a:endParaRPr lang="en-US" sz="1800" b="0">
              <a:solidFill>
                <a:schemeClr val="bg1"/>
              </a:solidFill>
            </a:endParaRPr>
          </a:p>
        </p:txBody>
      </p:sp>
      <p:sp>
        <p:nvSpPr>
          <p:cNvPr id="24590" name="Text Box 14"/>
          <p:cNvSpPr txBox="1">
            <a:spLocks noChangeArrowheads="1"/>
          </p:cNvSpPr>
          <p:nvPr/>
        </p:nvSpPr>
        <p:spPr bwMode="auto">
          <a:xfrm>
            <a:off x="5867400" y="2362200"/>
            <a:ext cx="395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d</a:t>
            </a:r>
            <a:r>
              <a:rPr lang="en-US" sz="1800" b="0" baseline="-25000">
                <a:solidFill>
                  <a:schemeClr val="bg1"/>
                </a:solidFill>
              </a:rPr>
              <a:t>1</a:t>
            </a:r>
            <a:endParaRPr lang="en-US" sz="1800" b="0">
              <a:solidFill>
                <a:schemeClr val="bg1"/>
              </a:solidFill>
            </a:endParaRPr>
          </a:p>
        </p:txBody>
      </p:sp>
      <p:sp>
        <p:nvSpPr>
          <p:cNvPr id="24591" name="Text Box 15"/>
          <p:cNvSpPr txBox="1">
            <a:spLocks noChangeArrowheads="1"/>
          </p:cNvSpPr>
          <p:nvPr/>
        </p:nvSpPr>
        <p:spPr bwMode="auto">
          <a:xfrm>
            <a:off x="1905000" y="1981200"/>
            <a:ext cx="395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d</a:t>
            </a:r>
            <a:r>
              <a:rPr lang="en-US" sz="1800" b="0" baseline="-25000">
                <a:solidFill>
                  <a:schemeClr val="bg1"/>
                </a:solidFill>
              </a:rPr>
              <a:t>3</a:t>
            </a:r>
            <a:endParaRPr lang="en-US" sz="1800" b="0">
              <a:solidFill>
                <a:schemeClr val="bg1"/>
              </a:solidFill>
            </a:endParaRPr>
          </a:p>
        </p:txBody>
      </p:sp>
      <p:sp>
        <p:nvSpPr>
          <p:cNvPr id="24592" name="Text Box 16"/>
          <p:cNvSpPr txBox="1">
            <a:spLocks noChangeArrowheads="1"/>
          </p:cNvSpPr>
          <p:nvPr/>
        </p:nvSpPr>
        <p:spPr bwMode="auto">
          <a:xfrm>
            <a:off x="3429000" y="4343400"/>
            <a:ext cx="395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d</a:t>
            </a:r>
            <a:r>
              <a:rPr lang="en-US" sz="1800" b="0" baseline="-25000">
                <a:solidFill>
                  <a:schemeClr val="bg1"/>
                </a:solidFill>
              </a:rPr>
              <a:t>4</a:t>
            </a:r>
            <a:endParaRPr lang="en-US" sz="1800" b="0">
              <a:solidFill>
                <a:schemeClr val="bg1"/>
              </a:solidFill>
            </a:endParaRPr>
          </a:p>
        </p:txBody>
      </p:sp>
      <p:sp>
        <p:nvSpPr>
          <p:cNvPr id="24593" name="Text Box 17"/>
          <p:cNvSpPr txBox="1">
            <a:spLocks noChangeArrowheads="1"/>
          </p:cNvSpPr>
          <p:nvPr/>
        </p:nvSpPr>
        <p:spPr bwMode="auto">
          <a:xfrm>
            <a:off x="5486400" y="3886200"/>
            <a:ext cx="3952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d</a:t>
            </a:r>
            <a:r>
              <a:rPr lang="en-US" sz="1800" b="0" baseline="-2500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4594" name="Text Box 18"/>
          <p:cNvSpPr txBox="1">
            <a:spLocks noChangeArrowheads="1"/>
          </p:cNvSpPr>
          <p:nvPr/>
        </p:nvSpPr>
        <p:spPr bwMode="auto">
          <a:xfrm>
            <a:off x="3581400" y="1295400"/>
            <a:ext cx="331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t</a:t>
            </a:r>
            <a:r>
              <a:rPr lang="en-US" sz="1800" b="0" baseline="-2500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24595" name="Text Box 19"/>
          <p:cNvSpPr txBox="1">
            <a:spLocks noChangeArrowheads="1"/>
          </p:cNvSpPr>
          <p:nvPr/>
        </p:nvSpPr>
        <p:spPr bwMode="auto">
          <a:xfrm>
            <a:off x="1905000" y="4038600"/>
            <a:ext cx="331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t</a:t>
            </a:r>
            <a:r>
              <a:rPr lang="en-US" sz="1800" b="0" baseline="-2500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24596" name="Freeform 20"/>
          <p:cNvSpPr>
            <a:spLocks/>
          </p:cNvSpPr>
          <p:nvPr/>
        </p:nvSpPr>
        <p:spPr bwMode="auto">
          <a:xfrm>
            <a:off x="4267200" y="2947988"/>
            <a:ext cx="228600" cy="177800"/>
          </a:xfrm>
          <a:custGeom>
            <a:avLst/>
            <a:gdLst>
              <a:gd name="T0" fmla="*/ 0 w 144"/>
              <a:gd name="T1" fmla="*/ 2147483647 h 112"/>
              <a:gd name="T2" fmla="*/ 2147483647 w 144"/>
              <a:gd name="T3" fmla="*/ 2147483647 h 112"/>
              <a:gd name="T4" fmla="*/ 2147483647 w 144"/>
              <a:gd name="T5" fmla="*/ 2147483647 h 112"/>
              <a:gd name="T6" fmla="*/ 0 60000 65536"/>
              <a:gd name="T7" fmla="*/ 0 60000 65536"/>
              <a:gd name="T8" fmla="*/ 0 60000 65536"/>
              <a:gd name="T9" fmla="*/ 0 w 144"/>
              <a:gd name="T10" fmla="*/ 0 h 112"/>
              <a:gd name="T11" fmla="*/ 144 w 144"/>
              <a:gd name="T12" fmla="*/ 112 h 112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44" h="112">
                <a:moveTo>
                  <a:pt x="0" y="16"/>
                </a:moveTo>
                <a:cubicBezTo>
                  <a:pt x="36" y="8"/>
                  <a:pt x="72" y="0"/>
                  <a:pt x="96" y="16"/>
                </a:cubicBezTo>
                <a:cubicBezTo>
                  <a:pt x="120" y="32"/>
                  <a:pt x="136" y="96"/>
                  <a:pt x="144" y="112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597" name="Freeform 21"/>
          <p:cNvSpPr>
            <a:spLocks/>
          </p:cNvSpPr>
          <p:nvPr/>
        </p:nvSpPr>
        <p:spPr bwMode="auto">
          <a:xfrm>
            <a:off x="3581400" y="3125788"/>
            <a:ext cx="304800" cy="546100"/>
          </a:xfrm>
          <a:custGeom>
            <a:avLst/>
            <a:gdLst>
              <a:gd name="T0" fmla="*/ 2147483647 w 192"/>
              <a:gd name="T1" fmla="*/ 0 h 344"/>
              <a:gd name="T2" fmla="*/ 2147483647 w 192"/>
              <a:gd name="T3" fmla="*/ 2147483647 h 344"/>
              <a:gd name="T4" fmla="*/ 0 w 192"/>
              <a:gd name="T5" fmla="*/ 2147483647 h 344"/>
              <a:gd name="T6" fmla="*/ 2147483647 w 192"/>
              <a:gd name="T7" fmla="*/ 2147483647 h 344"/>
              <a:gd name="T8" fmla="*/ 2147483647 w 192"/>
              <a:gd name="T9" fmla="*/ 2147483647 h 34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92"/>
              <a:gd name="T16" fmla="*/ 0 h 344"/>
              <a:gd name="T17" fmla="*/ 192 w 192"/>
              <a:gd name="T18" fmla="*/ 344 h 34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92" h="344">
                <a:moveTo>
                  <a:pt x="144" y="0"/>
                </a:moveTo>
                <a:cubicBezTo>
                  <a:pt x="108" y="12"/>
                  <a:pt x="72" y="24"/>
                  <a:pt x="48" y="48"/>
                </a:cubicBezTo>
                <a:cubicBezTo>
                  <a:pt x="24" y="72"/>
                  <a:pt x="0" y="104"/>
                  <a:pt x="0" y="144"/>
                </a:cubicBezTo>
                <a:cubicBezTo>
                  <a:pt x="0" y="184"/>
                  <a:pt x="16" y="256"/>
                  <a:pt x="48" y="288"/>
                </a:cubicBezTo>
                <a:cubicBezTo>
                  <a:pt x="80" y="320"/>
                  <a:pt x="176" y="344"/>
                  <a:pt x="192" y="336"/>
                </a:cubicBezTo>
              </a:path>
            </a:pathLst>
          </a:cu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4598" name="Text Box 22"/>
          <p:cNvSpPr txBox="1">
            <a:spLocks noChangeArrowheads="1"/>
          </p:cNvSpPr>
          <p:nvPr/>
        </p:nvSpPr>
        <p:spPr bwMode="auto">
          <a:xfrm>
            <a:off x="4419600" y="2744788"/>
            <a:ext cx="2746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rPr>
              <a:t>θ</a:t>
            </a:r>
            <a:endParaRPr lang="en-US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24599" name="Text Box 23"/>
          <p:cNvSpPr txBox="1">
            <a:spLocks noChangeArrowheads="1"/>
          </p:cNvSpPr>
          <p:nvPr/>
        </p:nvSpPr>
        <p:spPr bwMode="auto">
          <a:xfrm>
            <a:off x="3200400" y="3125788"/>
            <a:ext cx="27463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b="0" i="1">
                <a:solidFill>
                  <a:schemeClr val="bg1"/>
                </a:solidFill>
                <a:latin typeface="Lucida Sans Unicode" pitchFamily="34" charset="0"/>
                <a:cs typeface="Lucida Sans Unicode" pitchFamily="34" charset="0"/>
              </a:rPr>
              <a:t>φ</a:t>
            </a:r>
            <a:endParaRPr lang="en-US" b="0" i="1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1354776" name="Text Box 24"/>
          <p:cNvSpPr txBox="1">
            <a:spLocks noChangeArrowheads="1"/>
          </p:cNvSpPr>
          <p:nvPr/>
        </p:nvSpPr>
        <p:spPr bwMode="auto">
          <a:xfrm>
            <a:off x="914400" y="5699125"/>
            <a:ext cx="68580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Therefore, retrieve documents based on how close the document is to the query (i.e., similarity ~ “closeness”)</a:t>
            </a:r>
          </a:p>
        </p:txBody>
      </p:sp>
    </p:spTree>
    <p:extLst>
      <p:ext uri="{BB962C8B-B14F-4D97-AF65-F5344CB8AC3E}">
        <p14:creationId xmlns:p14="http://schemas.microsoft.com/office/powerpoint/2010/main" val="686237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5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Similarity Metric</a:t>
            </a:r>
          </a:p>
        </p:txBody>
      </p:sp>
      <p:sp>
        <p:nvSpPr>
          <p:cNvPr id="13557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dirty="0"/>
              <a:t>“angle” between the vectors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Or, more generally, inner products: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860" y="1752600"/>
            <a:ext cx="3383280" cy="2895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72640"/>
            <a:ext cx="3528060" cy="28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40" y="2514600"/>
            <a:ext cx="1775460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8760" y="3291840"/>
            <a:ext cx="5806440" cy="899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7800" y="4953000"/>
            <a:ext cx="40690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305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5779" grpId="0" uiExpand="1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Term Weighting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mtClean="0"/>
              <a:t>Term weights consist of two components</a:t>
            </a:r>
          </a:p>
          <a:p>
            <a:pPr lvl="1"/>
            <a:r>
              <a:rPr lang="en-US" smtClean="0"/>
              <a:t>Local: how important is the term in this document?</a:t>
            </a:r>
          </a:p>
          <a:p>
            <a:pPr lvl="1"/>
            <a:r>
              <a:rPr lang="en-US" smtClean="0"/>
              <a:t>Global: how important is the term in the collection? </a:t>
            </a:r>
          </a:p>
          <a:p>
            <a:r>
              <a:rPr lang="en-US" smtClean="0"/>
              <a:t>Here’s the intuition:</a:t>
            </a:r>
          </a:p>
          <a:p>
            <a:pPr lvl="1"/>
            <a:r>
              <a:rPr lang="en-US" smtClean="0"/>
              <a:t>Terms that appear often in a document should get high weights</a:t>
            </a:r>
          </a:p>
          <a:p>
            <a:pPr lvl="1"/>
            <a:r>
              <a:rPr lang="en-US" smtClean="0"/>
              <a:t>Terms that appear in many documents should get low weights</a:t>
            </a:r>
          </a:p>
          <a:p>
            <a:r>
              <a:rPr lang="en-US" smtClean="0"/>
              <a:t>How do we capture this mathematically?</a:t>
            </a:r>
          </a:p>
          <a:p>
            <a:pPr lvl="1"/>
            <a:r>
              <a:rPr lang="en-US" smtClean="0"/>
              <a:t>Term frequency (local)</a:t>
            </a:r>
          </a:p>
          <a:p>
            <a:pPr lvl="1"/>
            <a:r>
              <a:rPr lang="en-US" smtClean="0"/>
              <a:t>Inverse document frequency (global)</a:t>
            </a:r>
          </a:p>
        </p:txBody>
      </p:sp>
    </p:spTree>
    <p:extLst>
      <p:ext uri="{BB962C8B-B14F-4D97-AF65-F5344CB8AC3E}">
        <p14:creationId xmlns:p14="http://schemas.microsoft.com/office/powerpoint/2010/main" val="39951228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Rectangle 2"/>
          <p:cNvSpPr>
            <a:spLocks noChangeArrowheads="1"/>
          </p:cNvSpPr>
          <p:nvPr/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7" name="Rectangle 3"/>
          <p:cNvSpPr>
            <a:spLocks noChangeArrowheads="1"/>
          </p:cNvSpPr>
          <p:nvPr/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2058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TF.IDF Term Weighting</a:t>
            </a:r>
          </a:p>
        </p:txBody>
      </p:sp>
      <p:graphicFrame>
        <p:nvGraphicFramePr>
          <p:cNvPr id="2050" name="Object 2">
            <a:hlinkClick r:id="" action="ppaction://ole?verb=0"/>
          </p:cNvPr>
          <p:cNvGraphicFramePr>
            <a:graphicFrameLocks/>
          </p:cNvGraphicFramePr>
          <p:nvPr/>
        </p:nvGraphicFramePr>
        <p:xfrm>
          <a:off x="1847850" y="1905000"/>
          <a:ext cx="2266950" cy="889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3" name="Equation" r:id="rId4" imgW="1091880" imgH="431640" progId="Equation.3">
                  <p:embed/>
                </p:oleObj>
              </mc:Choice>
              <mc:Fallback>
                <p:oleObj name="Equation" r:id="rId4" imgW="1091880" imgH="43164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47850" y="1905000"/>
                        <a:ext cx="2266950" cy="889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1" name="Object 3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5649059"/>
              </p:ext>
            </p:extLst>
          </p:nvPr>
        </p:nvGraphicFramePr>
        <p:xfrm>
          <a:off x="2324100" y="2817813"/>
          <a:ext cx="606425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4" name="Equation" r:id="rId6" imgW="291960" imgH="241200" progId="Equation.3">
                  <p:embed/>
                </p:oleObj>
              </mc:Choice>
              <mc:Fallback>
                <p:oleObj name="Equation" r:id="rId6" imgW="291960" imgH="24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4100" y="2817813"/>
                        <a:ext cx="606425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2" name="Object 4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49438237"/>
              </p:ext>
            </p:extLst>
          </p:nvPr>
        </p:nvGraphicFramePr>
        <p:xfrm>
          <a:off x="2363788" y="3427413"/>
          <a:ext cx="527050" cy="496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5" name="Equation" r:id="rId8" imgW="253800" imgH="241200" progId="Equation.3">
                  <p:embed/>
                </p:oleObj>
              </mc:Choice>
              <mc:Fallback>
                <p:oleObj name="Equation" r:id="rId8" imgW="253800" imgH="2412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3788" y="3427413"/>
                        <a:ext cx="527050" cy="496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3" name="Object 5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666319"/>
              </p:ext>
            </p:extLst>
          </p:nvPr>
        </p:nvGraphicFramePr>
        <p:xfrm>
          <a:off x="2441575" y="4070350"/>
          <a:ext cx="369888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" name="Equation" r:id="rId10" imgW="177480" imgH="177480" progId="Equation.3">
                  <p:embed/>
                </p:oleObj>
              </mc:Choice>
              <mc:Fallback>
                <p:oleObj name="Equation" r:id="rId10" imgW="177480" imgH="17748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1575" y="4070350"/>
                        <a:ext cx="369888" cy="36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54" name="Object 6">
            <a:hlinkClick r:id="" action="ppaction://ole?verb=0"/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1430831"/>
              </p:ext>
            </p:extLst>
          </p:nvPr>
        </p:nvGraphicFramePr>
        <p:xfrm>
          <a:off x="2468563" y="4603750"/>
          <a:ext cx="317500" cy="471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7" name="Equation" r:id="rId12" imgW="152280" imgH="228600" progId="Equation.3">
                  <p:embed/>
                </p:oleObj>
              </mc:Choice>
              <mc:Fallback>
                <p:oleObj name="Equation" r:id="rId12" imgW="152280" imgH="228600" progId="Equation.3">
                  <p:embed/>
                  <p:pic>
                    <p:nvPicPr>
                      <p:cNvPr id="0" name=""/>
                      <p:cNvPicPr>
                        <a:picLocks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68563" y="4603750"/>
                        <a:ext cx="317500" cy="4714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9" name="Text Box 14"/>
          <p:cNvSpPr txBox="1">
            <a:spLocks noChangeArrowheads="1"/>
          </p:cNvSpPr>
          <p:nvPr/>
        </p:nvSpPr>
        <p:spPr bwMode="auto">
          <a:xfrm>
            <a:off x="2973388" y="2895600"/>
            <a:ext cx="390278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weight assigned to term </a:t>
            </a:r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i</a:t>
            </a:r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 in document </a:t>
            </a:r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j</a:t>
            </a:r>
          </a:p>
        </p:txBody>
      </p:sp>
      <p:sp>
        <p:nvSpPr>
          <p:cNvPr id="2060" name="Text Box 16"/>
          <p:cNvSpPr txBox="1">
            <a:spLocks noChangeArrowheads="1"/>
          </p:cNvSpPr>
          <p:nvPr/>
        </p:nvSpPr>
        <p:spPr bwMode="auto">
          <a:xfrm>
            <a:off x="2973388" y="3505200"/>
            <a:ext cx="45330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number of occurrence of term </a:t>
            </a:r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i</a:t>
            </a:r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 in document </a:t>
            </a:r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j</a:t>
            </a:r>
          </a:p>
        </p:txBody>
      </p:sp>
      <p:sp>
        <p:nvSpPr>
          <p:cNvPr id="2061" name="Text Box 17"/>
          <p:cNvSpPr txBox="1">
            <a:spLocks noChangeArrowheads="1"/>
          </p:cNvSpPr>
          <p:nvPr/>
        </p:nvSpPr>
        <p:spPr bwMode="auto">
          <a:xfrm>
            <a:off x="2973388" y="4070350"/>
            <a:ext cx="410464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number of documents in entire collection</a:t>
            </a:r>
            <a:endParaRPr lang="en-US" sz="1800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062" name="Text Box 18"/>
          <p:cNvSpPr txBox="1">
            <a:spLocks noChangeArrowheads="1"/>
          </p:cNvSpPr>
          <p:nvPr/>
        </p:nvSpPr>
        <p:spPr bwMode="auto">
          <a:xfrm>
            <a:off x="2973388" y="4648200"/>
            <a:ext cx="338532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number of documents with term </a:t>
            </a:r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i</a:t>
            </a:r>
          </a:p>
        </p:txBody>
      </p:sp>
    </p:spTree>
    <p:extLst>
      <p:ext uri="{BB962C8B-B14F-4D97-AF65-F5344CB8AC3E}">
        <p14:creationId xmlns:p14="http://schemas.microsoft.com/office/powerpoint/2010/main" val="1439077134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Retrieval in a Nutshell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Look up postings lists corresponding to query terms</a:t>
            </a:r>
          </a:p>
          <a:p>
            <a:r>
              <a:rPr lang="en-US" dirty="0" smtClean="0"/>
              <a:t>Traverse postings for each query term</a:t>
            </a:r>
          </a:p>
          <a:p>
            <a:r>
              <a:rPr lang="en-US" dirty="0" smtClean="0"/>
              <a:t>Store partial query-document scores in accumulators</a:t>
            </a:r>
          </a:p>
          <a:p>
            <a:r>
              <a:rPr lang="en-US" dirty="0" smtClean="0"/>
              <a:t>Select top </a:t>
            </a:r>
            <a:r>
              <a:rPr lang="en-US" i="1" dirty="0" smtClean="0"/>
              <a:t>k</a:t>
            </a:r>
            <a:r>
              <a:rPr lang="en-US" dirty="0" smtClean="0"/>
              <a:t> results to return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2219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Retrieval: Document-at-a-Time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documents one at a time (score all query terms)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Tradeoffs</a:t>
            </a:r>
          </a:p>
          <a:p>
            <a:pPr lvl="1"/>
            <a:r>
              <a:rPr lang="en-US" dirty="0" smtClean="0"/>
              <a:t>Small memory footprint (good)</a:t>
            </a:r>
          </a:p>
          <a:p>
            <a:pPr lvl="1"/>
            <a:r>
              <a:rPr lang="en-US" dirty="0" smtClean="0"/>
              <a:t>Skipping possible to avoid reading all postings (good)</a:t>
            </a:r>
          </a:p>
          <a:p>
            <a:pPr lvl="1"/>
            <a:r>
              <a:rPr lang="en-US" dirty="0" smtClean="0"/>
              <a:t>More seeks and irregular data accesses (bad)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21760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8" name="Group 40"/>
          <p:cNvGrpSpPr/>
          <p:nvPr/>
        </p:nvGrpSpPr>
        <p:grpSpPr bwMode="ltGray">
          <a:xfrm>
            <a:off x="1752600" y="2176046"/>
            <a:ext cx="5419050" cy="338554"/>
            <a:chOff x="1752600" y="2176046"/>
            <a:chExt cx="5419050" cy="338554"/>
          </a:xfrm>
        </p:grpSpPr>
        <p:sp>
          <p:nvSpPr>
            <p:cNvPr id="6" name="Rectangle 5"/>
            <p:cNvSpPr/>
            <p:nvPr/>
          </p:nvSpPr>
          <p:spPr bwMode="ltGray">
            <a:xfrm>
              <a:off x="22098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30480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38862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47244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55626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6400800" y="22098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7526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5908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34290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21</a:t>
              </a: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42672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34</a:t>
              </a: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51054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35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5943600" y="22098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80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ltGray">
            <a:xfrm>
              <a:off x="67818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2000" y="1718846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0" name="Group 39"/>
          <p:cNvGrpSpPr/>
          <p:nvPr/>
        </p:nvGrpSpPr>
        <p:grpSpPr bwMode="ltGray">
          <a:xfrm>
            <a:off x="2590800" y="1718846"/>
            <a:ext cx="4580850" cy="338554"/>
            <a:chOff x="2590800" y="1718846"/>
            <a:chExt cx="4580850" cy="338554"/>
          </a:xfrm>
        </p:grpSpPr>
        <p:sp>
          <p:nvSpPr>
            <p:cNvPr id="22" name="Rectangle 21"/>
            <p:cNvSpPr/>
            <p:nvPr/>
          </p:nvSpPr>
          <p:spPr bwMode="ltGray">
            <a:xfrm>
              <a:off x="3048000" y="17526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3886200" y="17526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5562600" y="1752600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2590800" y="17526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9</a:t>
              </a: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3429000" y="17526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21</a:t>
              </a: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5105400" y="1752600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35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 bwMode="ltGray">
            <a:xfrm>
              <a:off x="6781800" y="17188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6" name="Down Arrow 25"/>
          <p:cNvSpPr/>
          <p:nvPr/>
        </p:nvSpPr>
        <p:spPr bwMode="auto">
          <a:xfrm rot="10800000">
            <a:off x="1981200" y="26669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Down Arrow 28"/>
          <p:cNvSpPr/>
          <p:nvPr/>
        </p:nvSpPr>
        <p:spPr bwMode="auto">
          <a:xfrm rot="10800000">
            <a:off x="2819401" y="26669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Down Arrow 29"/>
          <p:cNvSpPr/>
          <p:nvPr/>
        </p:nvSpPr>
        <p:spPr bwMode="auto">
          <a:xfrm rot="10800000">
            <a:off x="3657600" y="26669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Down Arrow 31"/>
          <p:cNvSpPr/>
          <p:nvPr/>
        </p:nvSpPr>
        <p:spPr bwMode="auto">
          <a:xfrm rot="10800000">
            <a:off x="4495801" y="26669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10800000">
            <a:off x="5334000" y="26669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4" name="Down Arrow 33"/>
          <p:cNvSpPr/>
          <p:nvPr/>
        </p:nvSpPr>
        <p:spPr bwMode="auto">
          <a:xfrm rot="10800000">
            <a:off x="6172200" y="26669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5" name="Rounded Rectangle 34"/>
          <p:cNvSpPr/>
          <p:nvPr/>
        </p:nvSpPr>
        <p:spPr bwMode="auto">
          <a:xfrm>
            <a:off x="1676400" y="3505200"/>
            <a:ext cx="1828800" cy="838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Accumulators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(e.g. min heap</a:t>
            </a:r>
            <a:r>
              <a: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)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657600" y="3429000"/>
            <a:ext cx="2499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/>
                <a:cs typeface="Gill Sans"/>
              </a:rPr>
              <a:t>Document score in top k?</a:t>
            </a:r>
            <a:endParaRPr lang="en-US" sz="1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810000" y="3733800"/>
            <a:ext cx="43778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Gill Sans"/>
                <a:cs typeface="Gill Sans"/>
              </a:rPr>
              <a:t>Yes</a:t>
            </a:r>
            <a:r>
              <a:rPr lang="en-US" sz="1400" b="0" dirty="0" smtClean="0">
                <a:solidFill>
                  <a:srgbClr val="FF0000"/>
                </a:solidFill>
                <a:latin typeface="Gill Sans"/>
                <a:cs typeface="Gill Sans"/>
              </a:rPr>
              <a:t>: 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Insert document score, extract-min if heap too large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810000" y="3962400"/>
            <a:ext cx="13644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Gill Sans"/>
                <a:cs typeface="Gill Sans"/>
              </a:rPr>
              <a:t>No</a:t>
            </a:r>
            <a:r>
              <a:rPr lang="en-US" sz="1400" b="0" dirty="0" smtClean="0">
                <a:solidFill>
                  <a:srgbClr val="FF0000"/>
                </a:solidFill>
                <a:latin typeface="Gill Sans"/>
                <a:cs typeface="Gill Sans"/>
              </a:rPr>
              <a:t>: </a:t>
            </a: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Do nothing</a:t>
            </a:r>
          </a:p>
        </p:txBody>
      </p:sp>
    </p:spTree>
    <p:extLst>
      <p:ext uri="{BB962C8B-B14F-4D97-AF65-F5344CB8AC3E}">
        <p14:creationId xmlns:p14="http://schemas.microsoft.com/office/powerpoint/2010/main" val="866799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9" grpId="0"/>
      <p:bldP spid="26" grpId="0" animBg="1"/>
      <p:bldP spid="26" grpId="1" animBg="1"/>
      <p:bldP spid="29" grpId="0" animBg="1"/>
      <p:bldP spid="29" grpId="1" animBg="1"/>
      <p:bldP spid="30" grpId="0" animBg="1"/>
      <p:bldP spid="30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 animBg="1"/>
      <p:bldP spid="36" grpId="0"/>
      <p:bldP spid="37" grpId="0"/>
      <p:bldP spid="3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Retrieval: Term-At-A-Time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Evaluate documents one query term at a time </a:t>
            </a:r>
          </a:p>
          <a:p>
            <a:pPr lvl="1"/>
            <a:r>
              <a:rPr lang="en-US" dirty="0" smtClean="0"/>
              <a:t>Usually, starting from most rare term (often with </a:t>
            </a:r>
            <a:r>
              <a:rPr lang="en-US" dirty="0" err="1" smtClean="0"/>
              <a:t>tf</a:t>
            </a:r>
            <a:r>
              <a:rPr lang="en-US" dirty="0" smtClean="0"/>
              <a:t>-sorted postings)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Tradeoffs</a:t>
            </a:r>
          </a:p>
          <a:p>
            <a:pPr lvl="1"/>
            <a:r>
              <a:rPr lang="en-US" dirty="0" smtClean="0"/>
              <a:t>Early termination heuristics (good)</a:t>
            </a:r>
          </a:p>
          <a:p>
            <a:pPr lvl="1"/>
            <a:r>
              <a:rPr lang="en-US" dirty="0" smtClean="0"/>
              <a:t>Large memory footprint (bad), but filtering heuristics possible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62000" y="3395245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8" name="Group 48"/>
          <p:cNvGrpSpPr/>
          <p:nvPr/>
        </p:nvGrpSpPr>
        <p:grpSpPr bwMode="ltGray">
          <a:xfrm>
            <a:off x="1752600" y="3395245"/>
            <a:ext cx="5419050" cy="338554"/>
            <a:chOff x="1752600" y="3395245"/>
            <a:chExt cx="5419050" cy="338554"/>
          </a:xfrm>
        </p:grpSpPr>
        <p:sp>
          <p:nvSpPr>
            <p:cNvPr id="6" name="Rectangle 5"/>
            <p:cNvSpPr/>
            <p:nvPr/>
          </p:nvSpPr>
          <p:spPr bwMode="ltGray">
            <a:xfrm>
              <a:off x="22098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30480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38862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47244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55626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6400800" y="3428999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7526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5908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9</a:t>
              </a: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34290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21</a:t>
              </a: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42672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34</a:t>
              </a: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51054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35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5943600" y="3428999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80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TextBox 16"/>
            <p:cNvSpPr txBox="1"/>
            <p:nvPr/>
          </p:nvSpPr>
          <p:spPr bwMode="ltGray">
            <a:xfrm>
              <a:off x="6781800" y="3395245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762000" y="2133599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0" name="Group 47"/>
          <p:cNvGrpSpPr/>
          <p:nvPr/>
        </p:nvGrpSpPr>
        <p:grpSpPr bwMode="ltGray">
          <a:xfrm>
            <a:off x="1752600" y="2133599"/>
            <a:ext cx="2904450" cy="338554"/>
            <a:chOff x="1752600" y="2133599"/>
            <a:chExt cx="2904450" cy="338554"/>
          </a:xfrm>
        </p:grpSpPr>
        <p:sp>
          <p:nvSpPr>
            <p:cNvPr id="22" name="Rectangle 21"/>
            <p:cNvSpPr/>
            <p:nvPr/>
          </p:nvSpPr>
          <p:spPr bwMode="ltGray">
            <a:xfrm>
              <a:off x="2209800" y="2167353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3048000" y="2167353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3886200" y="2167353"/>
              <a:ext cx="3048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1752600" y="2167353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9</a:t>
              </a: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2590800" y="2167353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21</a:t>
              </a: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3429000" y="2167353"/>
              <a:ext cx="4572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35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 bwMode="ltGray">
            <a:xfrm>
              <a:off x="4267200" y="2133599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2" name="Rounded Rectangle 31"/>
          <p:cNvSpPr/>
          <p:nvPr/>
        </p:nvSpPr>
        <p:spPr bwMode="auto">
          <a:xfrm>
            <a:off x="7047856" y="2286000"/>
            <a:ext cx="1737360" cy="838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Accumulators</a:t>
            </a:r>
            <a:b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</a:br>
            <a:r>
              <a:rPr kumimoji="0" lang="en-US" sz="12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(e.g.,</a:t>
            </a:r>
            <a:r>
              <a:rPr kumimoji="0" lang="en-US" sz="12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hash)</a:t>
            </a:r>
            <a:endParaRPr kumimoji="0" lang="en-US" sz="12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3" name="Down Arrow 32"/>
          <p:cNvSpPr/>
          <p:nvPr/>
        </p:nvSpPr>
        <p:spPr bwMode="auto">
          <a:xfrm rot="10800000">
            <a:off x="1981200" y="3886198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724400" y="2535823"/>
            <a:ext cx="21323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Score</a:t>
            </a:r>
            <a:r>
              <a:rPr lang="en-US" b="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{q=x}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(doc n) = 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Down Arrow 39"/>
          <p:cNvSpPr/>
          <p:nvPr/>
        </p:nvSpPr>
        <p:spPr bwMode="auto">
          <a:xfrm rot="10800000">
            <a:off x="2819400" y="38861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1" name="Down Arrow 40"/>
          <p:cNvSpPr/>
          <p:nvPr/>
        </p:nvSpPr>
        <p:spPr bwMode="auto">
          <a:xfrm rot="10800000">
            <a:off x="3657600" y="38861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2" name="Down Arrow 41"/>
          <p:cNvSpPr/>
          <p:nvPr/>
        </p:nvSpPr>
        <p:spPr bwMode="auto">
          <a:xfrm rot="10800000">
            <a:off x="4495800" y="38861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3" name="Down Arrow 42"/>
          <p:cNvSpPr/>
          <p:nvPr/>
        </p:nvSpPr>
        <p:spPr bwMode="auto">
          <a:xfrm rot="10800000">
            <a:off x="5334000" y="38861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Down Arrow 43"/>
          <p:cNvSpPr/>
          <p:nvPr/>
        </p:nvSpPr>
        <p:spPr bwMode="auto">
          <a:xfrm rot="10800000">
            <a:off x="6172200" y="38861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Down Arrow 44"/>
          <p:cNvSpPr/>
          <p:nvPr/>
        </p:nvSpPr>
        <p:spPr bwMode="auto">
          <a:xfrm rot="10800000">
            <a:off x="1981201" y="2666998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6" name="Down Arrow 45"/>
          <p:cNvSpPr/>
          <p:nvPr/>
        </p:nvSpPr>
        <p:spPr bwMode="auto">
          <a:xfrm rot="10800000">
            <a:off x="2819401" y="26669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7" name="Down Arrow 46"/>
          <p:cNvSpPr/>
          <p:nvPr/>
        </p:nvSpPr>
        <p:spPr bwMode="auto">
          <a:xfrm rot="10800000">
            <a:off x="3657601" y="2666999"/>
            <a:ext cx="381000" cy="5334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633378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9" grpId="0"/>
      <p:bldP spid="32" grpId="0" animBg="1"/>
      <p:bldP spid="33" grpId="0" animBg="1"/>
      <p:bldP spid="33" grpId="1" animBg="1"/>
      <p:bldP spid="34" grpId="0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Assume everything fits in memory on a single machine…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91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Okay, let’s relax this assumption now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256999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457200" y="762000"/>
            <a:ext cx="1940813" cy="490954"/>
            <a:chOff x="762000" y="1905000"/>
            <a:chExt cx="1940813" cy="490954"/>
          </a:xfrm>
        </p:grpSpPr>
        <p:sp>
          <p:nvSpPr>
            <p:cNvPr id="6" name="TextBox 5"/>
            <p:cNvSpPr txBox="1"/>
            <p:nvPr/>
          </p:nvSpPr>
          <p:spPr>
            <a:xfrm>
              <a:off x="838200" y="2057400"/>
              <a:ext cx="18646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one fish, two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1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" name="Group 32"/>
          <p:cNvGrpSpPr/>
          <p:nvPr/>
        </p:nvGrpSpPr>
        <p:grpSpPr>
          <a:xfrm>
            <a:off x="2474213" y="762000"/>
            <a:ext cx="1963255" cy="490954"/>
            <a:chOff x="762000" y="1905000"/>
            <a:chExt cx="1963255" cy="490954"/>
          </a:xfrm>
        </p:grpSpPr>
        <p:sp>
          <p:nvSpPr>
            <p:cNvPr id="9" name="TextBox 8"/>
            <p:cNvSpPr txBox="1"/>
            <p:nvPr/>
          </p:nvSpPr>
          <p:spPr>
            <a:xfrm>
              <a:off x="838200" y="2057400"/>
              <a:ext cx="188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red fish, blue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5" name="Group 44"/>
          <p:cNvGrpSpPr/>
          <p:nvPr/>
        </p:nvGrpSpPr>
        <p:grpSpPr>
          <a:xfrm>
            <a:off x="4526771" y="762000"/>
            <a:ext cx="1528842" cy="490954"/>
            <a:chOff x="762000" y="1905000"/>
            <a:chExt cx="1528842" cy="490954"/>
          </a:xfrm>
        </p:grpSpPr>
        <p:sp>
          <p:nvSpPr>
            <p:cNvPr id="12" name="TextBox 11"/>
            <p:cNvSpPr txBox="1"/>
            <p:nvPr/>
          </p:nvSpPr>
          <p:spPr>
            <a:xfrm>
              <a:off x="838200" y="2057400"/>
              <a:ext cx="14526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cat in the hat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3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0113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0113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0113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20113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0113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20113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20113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23161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23161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3161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23161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23161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23161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23161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26209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26209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26209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26209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26209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26209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26209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0113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3161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6209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990725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3352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26400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9257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9257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9257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9257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9257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9257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9257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9257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9448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</a:p>
        </p:txBody>
      </p:sp>
      <p:sp>
        <p:nvSpPr>
          <p:cNvPr id="60" name="Rectangle 19"/>
          <p:cNvSpPr>
            <a:spLocks noChangeArrowheads="1"/>
          </p:cNvSpPr>
          <p:nvPr/>
        </p:nvSpPr>
        <p:spPr bwMode="auto">
          <a:xfrm>
            <a:off x="838200" y="2232025"/>
            <a:ext cx="1152525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Rectangle 19"/>
          <p:cNvSpPr>
            <a:spLocks noChangeArrowheads="1"/>
          </p:cNvSpPr>
          <p:nvPr/>
        </p:nvSpPr>
        <p:spPr bwMode="auto">
          <a:xfrm>
            <a:off x="838200" y="2611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Rectangle 19"/>
          <p:cNvSpPr>
            <a:spLocks noChangeArrowheads="1"/>
          </p:cNvSpPr>
          <p:nvPr/>
        </p:nvSpPr>
        <p:spPr bwMode="auto">
          <a:xfrm>
            <a:off x="838200" y="2992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19"/>
          <p:cNvSpPr>
            <a:spLocks noChangeArrowheads="1"/>
          </p:cNvSpPr>
          <p:nvPr/>
        </p:nvSpPr>
        <p:spPr bwMode="auto">
          <a:xfrm>
            <a:off x="838200" y="3373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Rectangle 19"/>
          <p:cNvSpPr>
            <a:spLocks noChangeArrowheads="1"/>
          </p:cNvSpPr>
          <p:nvPr/>
        </p:nvSpPr>
        <p:spPr bwMode="auto">
          <a:xfrm>
            <a:off x="838200" y="3754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19"/>
          <p:cNvSpPr>
            <a:spLocks noChangeArrowheads="1"/>
          </p:cNvSpPr>
          <p:nvPr/>
        </p:nvSpPr>
        <p:spPr bwMode="auto">
          <a:xfrm>
            <a:off x="838200" y="4135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19"/>
          <p:cNvSpPr>
            <a:spLocks noChangeArrowheads="1"/>
          </p:cNvSpPr>
          <p:nvPr/>
        </p:nvSpPr>
        <p:spPr bwMode="auto">
          <a:xfrm>
            <a:off x="838200" y="4516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838200" y="4897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8" name="Rectangle 6"/>
          <p:cNvSpPr>
            <a:spLocks noChangeArrowheads="1"/>
          </p:cNvSpPr>
          <p:nvPr/>
        </p:nvSpPr>
        <p:spPr bwMode="auto">
          <a:xfrm>
            <a:off x="6573837" y="2611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Rectangle 7"/>
          <p:cNvSpPr>
            <a:spLocks noChangeArrowheads="1"/>
          </p:cNvSpPr>
          <p:nvPr/>
        </p:nvSpPr>
        <p:spPr bwMode="auto">
          <a:xfrm>
            <a:off x="6573837" y="2992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Rectangle 8"/>
          <p:cNvSpPr>
            <a:spLocks noChangeArrowheads="1"/>
          </p:cNvSpPr>
          <p:nvPr/>
        </p:nvSpPr>
        <p:spPr bwMode="auto">
          <a:xfrm>
            <a:off x="6573837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Rectangle 10"/>
          <p:cNvSpPr>
            <a:spLocks noChangeArrowheads="1"/>
          </p:cNvSpPr>
          <p:nvPr/>
        </p:nvSpPr>
        <p:spPr bwMode="auto">
          <a:xfrm>
            <a:off x="6573837" y="4135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3" name="Rectangle 16"/>
          <p:cNvSpPr>
            <a:spLocks noChangeArrowheads="1"/>
          </p:cNvSpPr>
          <p:nvPr/>
        </p:nvSpPr>
        <p:spPr bwMode="auto">
          <a:xfrm>
            <a:off x="6573837" y="3754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4" name="Rectangle 18"/>
          <p:cNvSpPr>
            <a:spLocks noChangeArrowheads="1"/>
          </p:cNvSpPr>
          <p:nvPr/>
        </p:nvSpPr>
        <p:spPr bwMode="auto">
          <a:xfrm>
            <a:off x="6573837" y="4516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5" name="Rectangle 19"/>
          <p:cNvSpPr>
            <a:spLocks noChangeArrowheads="1"/>
          </p:cNvSpPr>
          <p:nvPr/>
        </p:nvSpPr>
        <p:spPr bwMode="auto">
          <a:xfrm>
            <a:off x="6573837" y="2232025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8" name="Rectangle 34"/>
          <p:cNvSpPr>
            <a:spLocks noChangeArrowheads="1"/>
          </p:cNvSpPr>
          <p:nvPr/>
        </p:nvSpPr>
        <p:spPr bwMode="auto">
          <a:xfrm>
            <a:off x="6573837" y="4897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5194299" y="2232025"/>
            <a:ext cx="1150938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8" name="Rectangle 19"/>
          <p:cNvSpPr>
            <a:spLocks noChangeArrowheads="1"/>
          </p:cNvSpPr>
          <p:nvPr/>
        </p:nvSpPr>
        <p:spPr bwMode="auto">
          <a:xfrm>
            <a:off x="5194299" y="2611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9" name="Rectangle 19"/>
          <p:cNvSpPr>
            <a:spLocks noChangeArrowheads="1"/>
          </p:cNvSpPr>
          <p:nvPr/>
        </p:nvSpPr>
        <p:spPr bwMode="auto">
          <a:xfrm>
            <a:off x="5194299" y="2992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0" name="Rectangle 19"/>
          <p:cNvSpPr>
            <a:spLocks noChangeArrowheads="1"/>
          </p:cNvSpPr>
          <p:nvPr/>
        </p:nvSpPr>
        <p:spPr bwMode="auto">
          <a:xfrm>
            <a:off x="5194299" y="3375026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1" name="Rectangle 19"/>
          <p:cNvSpPr>
            <a:spLocks noChangeArrowheads="1"/>
          </p:cNvSpPr>
          <p:nvPr/>
        </p:nvSpPr>
        <p:spPr bwMode="auto">
          <a:xfrm>
            <a:off x="5194299" y="3754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5194299" y="4135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3" name="Rectangle 19"/>
          <p:cNvSpPr>
            <a:spLocks noChangeArrowheads="1"/>
          </p:cNvSpPr>
          <p:nvPr/>
        </p:nvSpPr>
        <p:spPr bwMode="auto">
          <a:xfrm>
            <a:off x="5194299" y="4516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4" name="Rectangle 19"/>
          <p:cNvSpPr>
            <a:spLocks noChangeArrowheads="1"/>
          </p:cNvSpPr>
          <p:nvPr/>
        </p:nvSpPr>
        <p:spPr bwMode="auto">
          <a:xfrm>
            <a:off x="5194299" y="4897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7" name="Rectangle 7"/>
          <p:cNvSpPr>
            <a:spLocks noChangeArrowheads="1"/>
          </p:cNvSpPr>
          <p:nvPr/>
        </p:nvSpPr>
        <p:spPr bwMode="auto">
          <a:xfrm>
            <a:off x="7086600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03" name="Straight Arrow Connector 227"/>
          <p:cNvCxnSpPr>
            <a:cxnSpLocks noChangeShapeType="1"/>
            <a:stCxn id="87" idx="3"/>
            <a:endCxn id="75" idx="1"/>
          </p:cNvCxnSpPr>
          <p:nvPr/>
        </p:nvCxnSpPr>
        <p:spPr bwMode="auto">
          <a:xfrm>
            <a:off x="6345237" y="2382044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231"/>
          <p:cNvCxnSpPr>
            <a:cxnSpLocks noChangeShapeType="1"/>
            <a:stCxn id="88" idx="3"/>
            <a:endCxn id="68" idx="1"/>
          </p:cNvCxnSpPr>
          <p:nvPr/>
        </p:nvCxnSpPr>
        <p:spPr bwMode="auto">
          <a:xfrm>
            <a:off x="6345237" y="2761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233"/>
          <p:cNvCxnSpPr>
            <a:cxnSpLocks noChangeShapeType="1"/>
            <a:stCxn id="89" idx="3"/>
            <a:endCxn id="69" idx="1"/>
          </p:cNvCxnSpPr>
          <p:nvPr/>
        </p:nvCxnSpPr>
        <p:spPr bwMode="auto">
          <a:xfrm>
            <a:off x="6345237" y="3142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235"/>
          <p:cNvCxnSpPr>
            <a:cxnSpLocks noChangeShapeType="1"/>
            <a:stCxn id="90" idx="3"/>
            <a:endCxn id="70" idx="1"/>
          </p:cNvCxnSpPr>
          <p:nvPr/>
        </p:nvCxnSpPr>
        <p:spPr bwMode="auto">
          <a:xfrm>
            <a:off x="6345237" y="3525045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1" name="Straight Arrow Connector 237"/>
          <p:cNvCxnSpPr>
            <a:cxnSpLocks noChangeShapeType="1"/>
            <a:stCxn id="91" idx="3"/>
            <a:endCxn id="73" idx="1"/>
          </p:cNvCxnSpPr>
          <p:nvPr/>
        </p:nvCxnSpPr>
        <p:spPr bwMode="auto">
          <a:xfrm>
            <a:off x="6345237" y="3904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3" name="Straight Arrow Connector 239"/>
          <p:cNvCxnSpPr>
            <a:cxnSpLocks noChangeShapeType="1"/>
            <a:stCxn id="92" idx="3"/>
            <a:endCxn id="71" idx="1"/>
          </p:cNvCxnSpPr>
          <p:nvPr/>
        </p:nvCxnSpPr>
        <p:spPr bwMode="auto">
          <a:xfrm>
            <a:off x="6345237" y="4285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241"/>
          <p:cNvCxnSpPr>
            <a:cxnSpLocks noChangeShapeType="1"/>
            <a:stCxn id="93" idx="3"/>
            <a:endCxn id="74" idx="1"/>
          </p:cNvCxnSpPr>
          <p:nvPr/>
        </p:nvCxnSpPr>
        <p:spPr bwMode="auto">
          <a:xfrm>
            <a:off x="6345237" y="4666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7" name="Straight Arrow Connector 243"/>
          <p:cNvCxnSpPr>
            <a:cxnSpLocks noChangeShapeType="1"/>
            <a:stCxn id="94" idx="3"/>
            <a:endCxn id="78" idx="1"/>
          </p:cNvCxnSpPr>
          <p:nvPr/>
        </p:nvCxnSpPr>
        <p:spPr bwMode="auto">
          <a:xfrm>
            <a:off x="6345237" y="5047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19" name="Right Arrow 245"/>
          <p:cNvSpPr>
            <a:spLocks noChangeArrowheads="1"/>
          </p:cNvSpPr>
          <p:nvPr/>
        </p:nvSpPr>
        <p:spPr bwMode="auto">
          <a:xfrm>
            <a:off x="3886200" y="3752850"/>
            <a:ext cx="685800" cy="5334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8" name="Group 44"/>
          <p:cNvGrpSpPr/>
          <p:nvPr/>
        </p:nvGrpSpPr>
        <p:grpSpPr>
          <a:xfrm>
            <a:off x="6208013" y="762000"/>
            <a:ext cx="2255002" cy="490954"/>
            <a:chOff x="762000" y="1905000"/>
            <a:chExt cx="2255002" cy="490954"/>
          </a:xfrm>
        </p:grpSpPr>
        <p:sp>
          <p:nvSpPr>
            <p:cNvPr id="121" name="TextBox 120"/>
            <p:cNvSpPr txBox="1"/>
            <p:nvPr/>
          </p:nvSpPr>
          <p:spPr>
            <a:xfrm>
              <a:off x="838200" y="2057400"/>
              <a:ext cx="21788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green eggs and ham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4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20113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23161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26209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29257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8" name="Rectangle 19"/>
          <p:cNvSpPr>
            <a:spLocks noChangeArrowheads="1"/>
          </p:cNvSpPr>
          <p:nvPr/>
        </p:nvSpPr>
        <p:spPr bwMode="auto">
          <a:xfrm>
            <a:off x="838200" y="5278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>
            <a:off x="20113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23161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1" name="Rectangle 130"/>
          <p:cNvSpPr>
            <a:spLocks noChangeArrowheads="1"/>
          </p:cNvSpPr>
          <p:nvPr/>
        </p:nvSpPr>
        <p:spPr bwMode="auto">
          <a:xfrm>
            <a:off x="26209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29257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4" name="Rectangle 19"/>
          <p:cNvSpPr>
            <a:spLocks noChangeArrowheads="1"/>
          </p:cNvSpPr>
          <p:nvPr/>
        </p:nvSpPr>
        <p:spPr bwMode="auto">
          <a:xfrm>
            <a:off x="838200" y="5659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6" name="Rectangle 34"/>
          <p:cNvSpPr>
            <a:spLocks noChangeArrowheads="1"/>
          </p:cNvSpPr>
          <p:nvPr/>
        </p:nvSpPr>
        <p:spPr bwMode="auto">
          <a:xfrm>
            <a:off x="6573837" y="5278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8" name="Rectangle 19"/>
          <p:cNvSpPr>
            <a:spLocks noChangeArrowheads="1"/>
          </p:cNvSpPr>
          <p:nvPr/>
        </p:nvSpPr>
        <p:spPr bwMode="auto">
          <a:xfrm>
            <a:off x="5194299" y="5278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39" name="Straight Arrow Connector 243"/>
          <p:cNvCxnSpPr>
            <a:cxnSpLocks noChangeShapeType="1"/>
            <a:stCxn id="138" idx="3"/>
            <a:endCxn id="136" idx="1"/>
          </p:cNvCxnSpPr>
          <p:nvPr/>
        </p:nvCxnSpPr>
        <p:spPr bwMode="auto">
          <a:xfrm>
            <a:off x="6345237" y="5428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41" name="Rectangle 34"/>
          <p:cNvSpPr>
            <a:spLocks noChangeArrowheads="1"/>
          </p:cNvSpPr>
          <p:nvPr/>
        </p:nvSpPr>
        <p:spPr bwMode="auto">
          <a:xfrm>
            <a:off x="6581775" y="5659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3" name="Rectangle 19"/>
          <p:cNvSpPr>
            <a:spLocks noChangeArrowheads="1"/>
          </p:cNvSpPr>
          <p:nvPr/>
        </p:nvSpPr>
        <p:spPr bwMode="auto">
          <a:xfrm>
            <a:off x="5202237" y="5659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44" name="Straight Arrow Connector 243"/>
          <p:cNvCxnSpPr>
            <a:cxnSpLocks noChangeShapeType="1"/>
            <a:stCxn id="143" idx="3"/>
            <a:endCxn id="141" idx="1"/>
          </p:cNvCxnSpPr>
          <p:nvPr/>
        </p:nvCxnSpPr>
        <p:spPr bwMode="auto">
          <a:xfrm>
            <a:off x="6353175" y="5809457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1" name="Straight Arrow Connector 235"/>
          <p:cNvCxnSpPr>
            <a:cxnSpLocks noChangeShapeType="1"/>
            <a:stCxn id="70" idx="3"/>
            <a:endCxn id="97" idx="1"/>
          </p:cNvCxnSpPr>
          <p:nvPr/>
        </p:nvCxnSpPr>
        <p:spPr bwMode="auto">
          <a:xfrm>
            <a:off x="6858000" y="3525045"/>
            <a:ext cx="228600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02" name="TextBox 101"/>
          <p:cNvSpPr txBox="1"/>
          <p:nvPr/>
        </p:nvSpPr>
        <p:spPr>
          <a:xfrm rot="21067221">
            <a:off x="6368100" y="5839318"/>
            <a:ext cx="1760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postings lists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 rot="21067221">
            <a:off x="6034580" y="6100517"/>
            <a:ext cx="26868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(always in sorted order)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4020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8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7" grpId="0" animBg="1"/>
      <p:bldP spid="119" grpId="0" animBg="1"/>
      <p:bldP spid="136" grpId="0" animBg="1"/>
      <p:bldP spid="138" grpId="0" animBg="1"/>
      <p:bldP spid="141" grpId="0" animBg="1"/>
      <p:bldP spid="143" grpId="0" animBg="1"/>
      <p:bldP spid="102" grpId="0"/>
      <p:bldP spid="10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(for scalability)</a:t>
            </a:r>
          </a:p>
          <a:p>
            <a:r>
              <a:rPr lang="en-US" dirty="0" smtClean="0"/>
              <a:t>Replication (for redundancy)</a:t>
            </a:r>
          </a:p>
          <a:p>
            <a:r>
              <a:rPr lang="en-US" dirty="0" smtClean="0"/>
              <a:t>Caching (for speed)</a:t>
            </a:r>
          </a:p>
          <a:p>
            <a:r>
              <a:rPr lang="en-US" dirty="0" smtClean="0"/>
              <a:t>Routing (for load balancing)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76800" y="5867400"/>
            <a:ext cx="3742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The rest is just details!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147662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Term vs. Document Partitioning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 bwMode="auto">
          <a:xfrm>
            <a:off x="990600" y="2438400"/>
            <a:ext cx="27432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37710" y="34173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80510" y="15123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380510" y="19695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80510" y="26553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7060" y="22743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371110" y="34173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285510" y="34173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57200" y="3657600"/>
            <a:ext cx="421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286000" y="1905000"/>
            <a:ext cx="4375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23710" y="1447800"/>
            <a:ext cx="45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8123710" y="19050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123710" y="2590800"/>
            <a:ext cx="453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553132" y="1066800"/>
            <a:ext cx="3743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42710" y="4484132"/>
            <a:ext cx="361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19460" y="4495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837710" y="6183868"/>
            <a:ext cx="4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371110" y="6172200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285510" y="6172200"/>
            <a:ext cx="4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80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80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ight Arrow 41"/>
          <p:cNvSpPr/>
          <p:nvPr/>
        </p:nvSpPr>
        <p:spPr bwMode="auto">
          <a:xfrm rot="19800000">
            <a:off x="4302179" y="2952821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Right Arrow 43"/>
          <p:cNvSpPr/>
          <p:nvPr/>
        </p:nvSpPr>
        <p:spPr bwMode="auto">
          <a:xfrm rot="1800000" flipV="1">
            <a:off x="4302180" y="3752779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200" y="22346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Term 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42158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Document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34558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6" grpId="0" animBg="1"/>
      <p:bldP spid="27" grpId="0" animBg="1"/>
      <p:bldP spid="28" grpId="0"/>
      <p:bldP spid="29" grpId="0" animBg="1"/>
      <p:bldP spid="30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 animBg="1"/>
      <p:bldP spid="44" grpId="0" animBg="1"/>
      <p:bldP spid="45" grpId="0"/>
      <p:bldP spid="4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/>
          <p:cNvSpPr/>
          <p:nvPr/>
        </p:nvSpPr>
        <p:spPr bwMode="auto">
          <a:xfrm>
            <a:off x="1524000" y="2286000"/>
            <a:ext cx="5562600" cy="4114800"/>
          </a:xfrm>
          <a:prstGeom prst="roundRect">
            <a:avLst>
              <a:gd name="adj" fmla="val 10303"/>
            </a:avLst>
          </a:prstGeom>
          <a:noFill/>
          <a:ln w="381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057400" y="2362200"/>
            <a:ext cx="4419600" cy="1219200"/>
            <a:chOff x="2057400" y="2362200"/>
            <a:chExt cx="4419600" cy="1219200"/>
          </a:xfrm>
        </p:grpSpPr>
        <p:sp>
          <p:nvSpPr>
            <p:cNvPr id="13" name="TextBox 12"/>
            <p:cNvSpPr txBox="1"/>
            <p:nvPr/>
          </p:nvSpPr>
          <p:spPr>
            <a:xfrm>
              <a:off x="3581400" y="2362200"/>
              <a:ext cx="138000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partitions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2971800" y="28956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3886200" y="28956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2057400" y="28956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2" name="Group 31"/>
            <p:cNvGrpSpPr/>
            <p:nvPr/>
          </p:nvGrpSpPr>
          <p:grpSpPr>
            <a:xfrm>
              <a:off x="4917757" y="2895600"/>
              <a:ext cx="1559243" cy="685800"/>
              <a:chOff x="5222557" y="2743200"/>
              <a:chExt cx="1559243" cy="685800"/>
            </a:xfrm>
          </p:grpSpPr>
          <p:sp>
            <p:nvSpPr>
              <p:cNvPr id="18" name="Rectangle 17"/>
              <p:cNvSpPr/>
              <p:nvPr/>
            </p:nvSpPr>
            <p:spPr bwMode="auto">
              <a:xfrm>
                <a:off x="6019800" y="2743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5222557" y="281940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2057400" y="3733800"/>
            <a:ext cx="5029201" cy="2362200"/>
            <a:chOff x="2057400" y="3733800"/>
            <a:chExt cx="5029201" cy="2362200"/>
          </a:xfrm>
        </p:grpSpPr>
        <p:grpSp>
          <p:nvGrpSpPr>
            <p:cNvPr id="3" name="Group 39"/>
            <p:cNvGrpSpPr/>
            <p:nvPr/>
          </p:nvGrpSpPr>
          <p:grpSpPr>
            <a:xfrm>
              <a:off x="2057400" y="3733800"/>
              <a:ext cx="4419600" cy="685800"/>
              <a:chOff x="2362200" y="3581400"/>
              <a:chExt cx="4419600" cy="685800"/>
            </a:xfrm>
          </p:grpSpPr>
          <p:sp>
            <p:nvSpPr>
              <p:cNvPr id="19" name="Rectangle 18"/>
              <p:cNvSpPr/>
              <p:nvPr/>
            </p:nvSpPr>
            <p:spPr bwMode="auto">
              <a:xfrm>
                <a:off x="3276600" y="35814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20" name="Rectangle 19"/>
              <p:cNvSpPr/>
              <p:nvPr/>
            </p:nvSpPr>
            <p:spPr bwMode="auto">
              <a:xfrm>
                <a:off x="4191000" y="35814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22" name="Rectangle 21"/>
              <p:cNvSpPr/>
              <p:nvPr/>
            </p:nvSpPr>
            <p:spPr bwMode="auto">
              <a:xfrm>
                <a:off x="6019800" y="35814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28" name="Rectangle 27"/>
              <p:cNvSpPr/>
              <p:nvPr/>
            </p:nvSpPr>
            <p:spPr bwMode="auto">
              <a:xfrm>
                <a:off x="2362200" y="35814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5222557" y="365760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grpSp>
          <p:nvGrpSpPr>
            <p:cNvPr id="4" name="Group 42"/>
            <p:cNvGrpSpPr/>
            <p:nvPr/>
          </p:nvGrpSpPr>
          <p:grpSpPr>
            <a:xfrm>
              <a:off x="2057400" y="4554140"/>
              <a:ext cx="4419600" cy="1541860"/>
              <a:chOff x="2362200" y="4401740"/>
              <a:chExt cx="4419600" cy="1541860"/>
            </a:xfrm>
          </p:grpSpPr>
          <p:sp>
            <p:nvSpPr>
              <p:cNvPr id="30" name="Rectangle 29"/>
              <p:cNvSpPr/>
              <p:nvPr/>
            </p:nvSpPr>
            <p:spPr bwMode="auto">
              <a:xfrm>
                <a:off x="3276600" y="52578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 bwMode="auto">
              <a:xfrm>
                <a:off x="4191000" y="52578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 bwMode="auto">
              <a:xfrm>
                <a:off x="6019800" y="52578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 bwMode="auto">
              <a:xfrm>
                <a:off x="2362200" y="52578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22557" y="533400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2514600" y="4406205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39" name="TextBox 38"/>
              <p:cNvSpPr txBox="1"/>
              <p:nvPr/>
            </p:nvSpPr>
            <p:spPr>
              <a:xfrm>
                <a:off x="3429000" y="441067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4308157" y="4401740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5222557" y="4406205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  <p:sp>
            <p:nvSpPr>
              <p:cNvPr id="44" name="TextBox 43"/>
              <p:cNvSpPr txBox="1"/>
              <p:nvPr/>
            </p:nvSpPr>
            <p:spPr>
              <a:xfrm>
                <a:off x="6136957" y="4415135"/>
                <a:ext cx="4924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…</a:t>
                </a:r>
                <a:endParaRPr lang="en-US" sz="2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 rot="5400000">
              <a:off x="6295159" y="4215978"/>
              <a:ext cx="11212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replicas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2971800" y="1371600"/>
            <a:ext cx="3810000" cy="685800"/>
            <a:chOff x="3276600" y="1219200"/>
            <a:chExt cx="3810000" cy="685800"/>
          </a:xfrm>
        </p:grpSpPr>
        <p:sp>
          <p:nvSpPr>
            <p:cNvPr id="46" name="Rectangle 45"/>
            <p:cNvSpPr/>
            <p:nvPr/>
          </p:nvSpPr>
          <p:spPr bwMode="auto">
            <a:xfrm>
              <a:off x="41910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2766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38028" y="1295400"/>
              <a:ext cx="11485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brokers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53"/>
          <p:cNvGrpSpPr/>
          <p:nvPr/>
        </p:nvGrpSpPr>
        <p:grpSpPr>
          <a:xfrm>
            <a:off x="1524000" y="457200"/>
            <a:ext cx="6045575" cy="609600"/>
            <a:chOff x="1828800" y="304800"/>
            <a:chExt cx="6045575" cy="609600"/>
          </a:xfrm>
        </p:grpSpPr>
        <p:sp>
          <p:nvSpPr>
            <p:cNvPr id="50" name="Rounded Rectangle 49"/>
            <p:cNvSpPr/>
            <p:nvPr/>
          </p:nvSpPr>
          <p:spPr bwMode="auto">
            <a:xfrm>
              <a:off x="1828800" y="304800"/>
              <a:ext cx="5562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7391400" y="376535"/>
              <a:ext cx="4829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FE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315200" y="2286000"/>
            <a:ext cx="762000" cy="4191000"/>
            <a:chOff x="7315200" y="2286000"/>
            <a:chExt cx="762000" cy="4191000"/>
          </a:xfrm>
        </p:grpSpPr>
        <p:sp>
          <p:nvSpPr>
            <p:cNvPr id="55" name="Rectangle 54"/>
            <p:cNvSpPr/>
            <p:nvPr/>
          </p:nvSpPr>
          <p:spPr bwMode="auto">
            <a:xfrm>
              <a:off x="7315200" y="2286000"/>
              <a:ext cx="762000" cy="41910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 rot="5400000">
              <a:off x="5602932" y="4150667"/>
              <a:ext cx="41910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cache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044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52"/>
          <p:cNvGrpSpPr/>
          <p:nvPr/>
        </p:nvGrpSpPr>
        <p:grpSpPr>
          <a:xfrm>
            <a:off x="1210237" y="530423"/>
            <a:ext cx="1905000" cy="307777"/>
            <a:chOff x="3276600" y="1212502"/>
            <a:chExt cx="4286250" cy="692500"/>
          </a:xfrm>
        </p:grpSpPr>
        <p:sp>
          <p:nvSpPr>
            <p:cNvPr id="46" name="Rectangle 45"/>
            <p:cNvSpPr/>
            <p:nvPr/>
          </p:nvSpPr>
          <p:spPr bwMode="auto">
            <a:xfrm>
              <a:off x="41910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3276600" y="1219200"/>
              <a:ext cx="762000" cy="685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1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882226" y="1212502"/>
              <a:ext cx="1680624" cy="6925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brokers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228600" y="381000"/>
            <a:ext cx="3505200" cy="6400800"/>
          </a:xfrm>
          <a:prstGeom prst="rect">
            <a:avLst/>
          </a:prstGeom>
          <a:noFill/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228600" y="76200"/>
            <a:ext cx="3124200" cy="30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 smtClean="0">
                <a:solidFill>
                  <a:schemeClr val="bg1"/>
                </a:solidFill>
                <a:latin typeface="Gill Sans"/>
                <a:cs typeface="Gill Sans"/>
              </a:rPr>
              <a:t>Datacenter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9" name="TextBox 168"/>
          <p:cNvSpPr txBox="1"/>
          <p:nvPr/>
        </p:nvSpPr>
        <p:spPr>
          <a:xfrm rot="16200000">
            <a:off x="-36611" y="1636812"/>
            <a:ext cx="1143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Tier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679815" y="914400"/>
            <a:ext cx="2901585" cy="1905003"/>
            <a:chOff x="679815" y="914400"/>
            <a:chExt cx="2901585" cy="1905003"/>
          </a:xfrm>
        </p:grpSpPr>
        <p:sp>
          <p:nvSpPr>
            <p:cNvPr id="387" name="Rectangle 386"/>
            <p:cNvSpPr/>
            <p:nvPr/>
          </p:nvSpPr>
          <p:spPr bwMode="auto">
            <a:xfrm>
              <a:off x="3276600" y="990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79815" y="914400"/>
              <a:ext cx="2901585" cy="1905003"/>
              <a:chOff x="679815" y="914400"/>
              <a:chExt cx="2901585" cy="1905003"/>
            </a:xfrm>
          </p:grpSpPr>
          <p:grpSp>
            <p:nvGrpSpPr>
              <p:cNvPr id="168" name="Group 167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170" name="Rounded Rectangle 169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71" name="TextBox 170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72" name="Rectangle 171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73" name="Rectangle 172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74" name="Rectangle 173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175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194" name="Rectangle 193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5" name="TextBox 194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76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189" name="Rectangle 188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0" name="Rectangle 189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1" name="Rectangle 190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2" name="Rectangle 191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3" name="TextBox 192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77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179" name="Rectangle 178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0" name="Rectangle 179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1" name="Rectangle 180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2" name="Rectangle 181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3" name="TextBox 182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4" name="TextBox 183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5" name="TextBox 184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6" name="TextBox 185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7" name="TextBox 186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88" name="TextBox 187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178" name="TextBox 177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388" name="TextBox 387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4" name="Group 3"/>
          <p:cNvGrpSpPr/>
          <p:nvPr/>
        </p:nvGrpSpPr>
        <p:grpSpPr>
          <a:xfrm>
            <a:off x="381000" y="2819400"/>
            <a:ext cx="3200400" cy="1905003"/>
            <a:chOff x="381000" y="2819400"/>
            <a:chExt cx="3200400" cy="1905003"/>
          </a:xfrm>
        </p:grpSpPr>
        <p:sp>
          <p:nvSpPr>
            <p:cNvPr id="389" name="TextBox 388"/>
            <p:cNvSpPr txBox="1"/>
            <p:nvPr/>
          </p:nvSpPr>
          <p:spPr>
            <a:xfrm rot="16200000">
              <a:off x="-36611" y="3541812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90" name="Rectangle 389"/>
            <p:cNvSpPr/>
            <p:nvPr/>
          </p:nvSpPr>
          <p:spPr bwMode="auto">
            <a:xfrm>
              <a:off x="3276600" y="2895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391" name="Group 390"/>
            <p:cNvGrpSpPr/>
            <p:nvPr/>
          </p:nvGrpSpPr>
          <p:grpSpPr>
            <a:xfrm>
              <a:off x="679815" y="2819400"/>
              <a:ext cx="2901585" cy="1905003"/>
              <a:chOff x="679815" y="914400"/>
              <a:chExt cx="2901585" cy="1905003"/>
            </a:xfrm>
          </p:grpSpPr>
          <p:grpSp>
            <p:nvGrpSpPr>
              <p:cNvPr id="392" name="Group 391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394" name="Rounded Rectangle 393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95" name="TextBox 394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96" name="Rectangle 395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97" name="Rectangle 396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98" name="Rectangle 397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399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418" name="Rectangle 417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9" name="TextBox 418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400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413" name="Rectangle 412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4" name="Rectangle 413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5" name="Rectangle 414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6" name="Rectangle 415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7" name="TextBox 416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401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403" name="Rectangle 402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4" name="Rectangle 403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5" name="Rectangle 404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6" name="Rectangle 405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7" name="TextBox 406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8" name="TextBox 407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09" name="TextBox 408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0" name="TextBox 409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1" name="TextBox 410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12" name="TextBox 411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402" name="TextBox 401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393" name="TextBox 392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381000" y="4724397"/>
            <a:ext cx="3200400" cy="1905003"/>
            <a:chOff x="381000" y="4724397"/>
            <a:chExt cx="3200400" cy="1905003"/>
          </a:xfrm>
        </p:grpSpPr>
        <p:sp>
          <p:nvSpPr>
            <p:cNvPr id="420" name="TextBox 419"/>
            <p:cNvSpPr txBox="1"/>
            <p:nvPr/>
          </p:nvSpPr>
          <p:spPr>
            <a:xfrm rot="16200000">
              <a:off x="-36611" y="5446809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21" name="Rectangle 420"/>
            <p:cNvSpPr/>
            <p:nvPr/>
          </p:nvSpPr>
          <p:spPr bwMode="auto">
            <a:xfrm>
              <a:off x="3276600" y="4800597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422" name="Group 421"/>
            <p:cNvGrpSpPr/>
            <p:nvPr/>
          </p:nvGrpSpPr>
          <p:grpSpPr>
            <a:xfrm>
              <a:off x="679815" y="4724397"/>
              <a:ext cx="2901585" cy="1905003"/>
              <a:chOff x="679815" y="914400"/>
              <a:chExt cx="2901585" cy="1905003"/>
            </a:xfrm>
          </p:grpSpPr>
          <p:grpSp>
            <p:nvGrpSpPr>
              <p:cNvPr id="423" name="Group 422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425" name="Rounded Rectangle 424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426" name="TextBox 425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427" name="Rectangle 426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428" name="Rectangle 427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429" name="Rectangle 428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430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449" name="Rectangle 448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50" name="TextBox 449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431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444" name="Rectangle 443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5" name="Rectangle 444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6" name="Rectangle 445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7" name="Rectangle 446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8" name="TextBox 447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432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434" name="Rectangle 433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35" name="Rectangle 434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36" name="Rectangle 435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37" name="Rectangle 436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38" name="TextBox 437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39" name="TextBox 438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0" name="TextBox 439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1" name="TextBox 440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2" name="TextBox 441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443" name="TextBox 442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433" name="TextBox 432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424" name="TextBox 423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3886200" y="76200"/>
            <a:ext cx="3505200" cy="6705600"/>
            <a:chOff x="3886200" y="76200"/>
            <a:chExt cx="3505200" cy="6705600"/>
          </a:xfrm>
        </p:grpSpPr>
        <p:grpSp>
          <p:nvGrpSpPr>
            <p:cNvPr id="102" name="Group 52"/>
            <p:cNvGrpSpPr/>
            <p:nvPr/>
          </p:nvGrpSpPr>
          <p:grpSpPr>
            <a:xfrm>
              <a:off x="4867837" y="530423"/>
              <a:ext cx="1905000" cy="307777"/>
              <a:chOff x="3276600" y="1212502"/>
              <a:chExt cx="4286250" cy="692500"/>
            </a:xfrm>
          </p:grpSpPr>
          <p:sp>
            <p:nvSpPr>
              <p:cNvPr id="103" name="Rectangle 102"/>
              <p:cNvSpPr/>
              <p:nvPr/>
            </p:nvSpPr>
            <p:spPr bwMode="auto">
              <a:xfrm>
                <a:off x="41910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 bwMode="auto">
              <a:xfrm>
                <a:off x="51054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 bwMode="auto">
              <a:xfrm>
                <a:off x="32766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106" name="TextBox 105"/>
              <p:cNvSpPr txBox="1"/>
              <p:nvPr/>
            </p:nvSpPr>
            <p:spPr>
              <a:xfrm>
                <a:off x="5882226" y="1212502"/>
                <a:ext cx="1680624" cy="69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brokers</a:t>
                </a:r>
                <a:endParaRPr lang="en-US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107" name="Rectangle 106"/>
            <p:cNvSpPr/>
            <p:nvPr/>
          </p:nvSpPr>
          <p:spPr bwMode="auto">
            <a:xfrm>
              <a:off x="3886200" y="381000"/>
              <a:ext cx="3505200" cy="6400800"/>
            </a:xfrm>
            <a:prstGeom prst="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886200" y="76200"/>
              <a:ext cx="31242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Datacenter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09" name="TextBox 108"/>
            <p:cNvSpPr txBox="1"/>
            <p:nvPr/>
          </p:nvSpPr>
          <p:spPr>
            <a:xfrm rot="16200000">
              <a:off x="3620989" y="1636812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0" name="Rectangle 109"/>
            <p:cNvSpPr/>
            <p:nvPr/>
          </p:nvSpPr>
          <p:spPr bwMode="auto">
            <a:xfrm>
              <a:off x="6934200" y="990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111" name="Group 110"/>
            <p:cNvGrpSpPr/>
            <p:nvPr/>
          </p:nvGrpSpPr>
          <p:grpSpPr>
            <a:xfrm>
              <a:off x="4337415" y="914400"/>
              <a:ext cx="2901585" cy="1905003"/>
              <a:chOff x="679815" y="914400"/>
              <a:chExt cx="2901585" cy="1905003"/>
            </a:xfrm>
          </p:grpSpPr>
          <p:grpSp>
            <p:nvGrpSpPr>
              <p:cNvPr id="112" name="Group 111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114" name="Rounded Rectangle 113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15" name="TextBox 114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16" name="Rectangle 115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17" name="Rectangle 116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18" name="Rectangle 117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119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139" name="Rectangle 138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40" name="TextBox 139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20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133" name="Rectangle 132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4" name="Rectangle 133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5" name="Rectangle 134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7" name="Rectangle 136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8" name="TextBox 137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21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123" name="Rectangle 122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4" name="Rectangle 123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5" name="Rectangle 124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6" name="Rectangle 125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7" name="TextBox 126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8" name="TextBox 127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29" name="TextBox 128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0" name="TextBox 129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1" name="TextBox 130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32" name="TextBox 131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122" name="TextBox 121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113" name="TextBox 112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141" name="TextBox 140"/>
            <p:cNvSpPr txBox="1"/>
            <p:nvPr/>
          </p:nvSpPr>
          <p:spPr>
            <a:xfrm rot="16200000">
              <a:off x="3620989" y="3541812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42" name="Rectangle 141"/>
            <p:cNvSpPr/>
            <p:nvPr/>
          </p:nvSpPr>
          <p:spPr bwMode="auto">
            <a:xfrm>
              <a:off x="6934200" y="2895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143" name="Group 142"/>
            <p:cNvGrpSpPr/>
            <p:nvPr/>
          </p:nvGrpSpPr>
          <p:grpSpPr>
            <a:xfrm>
              <a:off x="4337415" y="2819400"/>
              <a:ext cx="2901585" cy="1905003"/>
              <a:chOff x="679815" y="914400"/>
              <a:chExt cx="2901585" cy="1905003"/>
            </a:xfrm>
          </p:grpSpPr>
          <p:grpSp>
            <p:nvGrpSpPr>
              <p:cNvPr id="144" name="Group 143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146" name="Rounded Rectangle 145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47" name="TextBox 146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48" name="Rectangle 147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49" name="Rectangle 148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150" name="Rectangle 149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151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198" name="Rectangle 197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9" name="TextBox 198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52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165" name="Rectangle 164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6" name="Rectangle 165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7" name="Rectangle 166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6" name="Rectangle 195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97" name="TextBox 196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153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155" name="Rectangle 154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56" name="Rectangle 155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57" name="Rectangle 156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58" name="Rectangle 157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59" name="TextBox 158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0" name="TextBox 159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1" name="TextBox 160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2" name="TextBox 161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3" name="TextBox 162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164" name="TextBox 163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154" name="TextBox 153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145" name="TextBox 144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200" name="TextBox 199"/>
            <p:cNvSpPr txBox="1"/>
            <p:nvPr/>
          </p:nvSpPr>
          <p:spPr>
            <a:xfrm rot="16200000">
              <a:off x="3620989" y="5446809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01" name="Rectangle 200"/>
            <p:cNvSpPr/>
            <p:nvPr/>
          </p:nvSpPr>
          <p:spPr bwMode="auto">
            <a:xfrm>
              <a:off x="6934200" y="4800597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202" name="Group 201"/>
            <p:cNvGrpSpPr/>
            <p:nvPr/>
          </p:nvGrpSpPr>
          <p:grpSpPr>
            <a:xfrm>
              <a:off x="4337415" y="4724397"/>
              <a:ext cx="2901585" cy="1905003"/>
              <a:chOff x="679815" y="914400"/>
              <a:chExt cx="2901585" cy="1905003"/>
            </a:xfrm>
          </p:grpSpPr>
          <p:grpSp>
            <p:nvGrpSpPr>
              <p:cNvPr id="203" name="Group 202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205" name="Rounded Rectangle 204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06" name="TextBox 205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07" name="Rectangle 206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08" name="Rectangle 207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09" name="Rectangle 208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210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229" name="Rectangle 228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30" name="TextBox 229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11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224" name="Rectangle 223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5" name="Rectangle 224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6" name="Rectangle 225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7" name="Rectangle 226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8" name="TextBox 227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12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214" name="Rectangle 213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15" name="Rectangle 214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16" name="Rectangle 215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17" name="Rectangle 216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18" name="TextBox 217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19" name="TextBox 218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0" name="TextBox 219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1" name="TextBox 220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2" name="TextBox 221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23" name="TextBox 222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213" name="TextBox 212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204" name="TextBox 203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  <p:grpSp>
        <p:nvGrpSpPr>
          <p:cNvPr id="231" name="Group 230"/>
          <p:cNvGrpSpPr/>
          <p:nvPr/>
        </p:nvGrpSpPr>
        <p:grpSpPr>
          <a:xfrm>
            <a:off x="7543800" y="76200"/>
            <a:ext cx="3505200" cy="6705600"/>
            <a:chOff x="3886200" y="76200"/>
            <a:chExt cx="3505200" cy="6705600"/>
          </a:xfrm>
        </p:grpSpPr>
        <p:grpSp>
          <p:nvGrpSpPr>
            <p:cNvPr id="232" name="Group 52"/>
            <p:cNvGrpSpPr/>
            <p:nvPr/>
          </p:nvGrpSpPr>
          <p:grpSpPr>
            <a:xfrm>
              <a:off x="4867837" y="530423"/>
              <a:ext cx="1905000" cy="307777"/>
              <a:chOff x="3276600" y="1212502"/>
              <a:chExt cx="4286250" cy="692500"/>
            </a:xfrm>
          </p:grpSpPr>
          <p:sp>
            <p:nvSpPr>
              <p:cNvPr id="328" name="Rectangle 327"/>
              <p:cNvSpPr/>
              <p:nvPr/>
            </p:nvSpPr>
            <p:spPr bwMode="auto">
              <a:xfrm>
                <a:off x="41910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29" name="Rectangle 328"/>
              <p:cNvSpPr/>
              <p:nvPr/>
            </p:nvSpPr>
            <p:spPr bwMode="auto">
              <a:xfrm>
                <a:off x="51054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30" name="Rectangle 329"/>
              <p:cNvSpPr/>
              <p:nvPr/>
            </p:nvSpPr>
            <p:spPr bwMode="auto">
              <a:xfrm>
                <a:off x="3276600" y="1219200"/>
                <a:ext cx="762000" cy="685800"/>
              </a:xfrm>
              <a:prstGeom prst="rect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1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Gill Sans"/>
                  <a:cs typeface="Gill Sans"/>
                </a:endParaRPr>
              </a:p>
            </p:txBody>
          </p:sp>
          <p:sp>
            <p:nvSpPr>
              <p:cNvPr id="331" name="TextBox 330"/>
              <p:cNvSpPr txBox="1"/>
              <p:nvPr/>
            </p:nvSpPr>
            <p:spPr>
              <a:xfrm>
                <a:off x="5882226" y="1212502"/>
                <a:ext cx="1680624" cy="6925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brokers</a:t>
                </a:r>
                <a:endParaRPr lang="en-US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233" name="Rectangle 232"/>
            <p:cNvSpPr/>
            <p:nvPr/>
          </p:nvSpPr>
          <p:spPr bwMode="auto">
            <a:xfrm>
              <a:off x="3886200" y="381000"/>
              <a:ext cx="3505200" cy="6400800"/>
            </a:xfrm>
            <a:prstGeom prst="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4" name="TextBox 233"/>
            <p:cNvSpPr txBox="1"/>
            <p:nvPr/>
          </p:nvSpPr>
          <p:spPr>
            <a:xfrm>
              <a:off x="3886200" y="76200"/>
              <a:ext cx="3124200" cy="3048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Datacenter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35" name="TextBox 234"/>
            <p:cNvSpPr txBox="1"/>
            <p:nvPr/>
          </p:nvSpPr>
          <p:spPr>
            <a:xfrm rot="16200000">
              <a:off x="3620989" y="1636812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36" name="Rectangle 235"/>
            <p:cNvSpPr/>
            <p:nvPr/>
          </p:nvSpPr>
          <p:spPr bwMode="auto">
            <a:xfrm>
              <a:off x="6934200" y="990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237" name="Group 236"/>
            <p:cNvGrpSpPr/>
            <p:nvPr/>
          </p:nvGrpSpPr>
          <p:grpSpPr>
            <a:xfrm>
              <a:off x="4337415" y="914400"/>
              <a:ext cx="2901585" cy="1905003"/>
              <a:chOff x="679815" y="914400"/>
              <a:chExt cx="2901585" cy="1905003"/>
            </a:xfrm>
          </p:grpSpPr>
          <p:grpSp>
            <p:nvGrpSpPr>
              <p:cNvPr id="300" name="Group 299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302" name="Rounded Rectangle 301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03" name="TextBox 302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04" name="Rectangle 303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05" name="Rectangle 304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306" name="Rectangle 305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307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326" name="Rectangle 325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7" name="TextBox 326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308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321" name="Rectangle 320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2" name="Rectangle 321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3" name="Rectangle 322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4" name="Rectangle 323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5" name="TextBox 324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309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311" name="Rectangle 310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2" name="Rectangle 311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3" name="Rectangle 312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4" name="Rectangle 313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5" name="TextBox 314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6" name="TextBox 315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7" name="TextBox 316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8" name="TextBox 317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19" name="TextBox 318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320" name="TextBox 319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310" name="TextBox 309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301" name="TextBox 300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238" name="TextBox 237"/>
            <p:cNvSpPr txBox="1"/>
            <p:nvPr/>
          </p:nvSpPr>
          <p:spPr>
            <a:xfrm rot="16200000">
              <a:off x="3620989" y="3541812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39" name="Rectangle 238"/>
            <p:cNvSpPr/>
            <p:nvPr/>
          </p:nvSpPr>
          <p:spPr bwMode="auto">
            <a:xfrm>
              <a:off x="6934200" y="2895600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240" name="Group 239"/>
            <p:cNvGrpSpPr/>
            <p:nvPr/>
          </p:nvGrpSpPr>
          <p:grpSpPr>
            <a:xfrm>
              <a:off x="4337415" y="2819400"/>
              <a:ext cx="2901585" cy="1905003"/>
              <a:chOff x="679815" y="914400"/>
              <a:chExt cx="2901585" cy="1905003"/>
            </a:xfrm>
          </p:grpSpPr>
          <p:grpSp>
            <p:nvGrpSpPr>
              <p:cNvPr id="272" name="Group 271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274" name="Rounded Rectangle 273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75" name="TextBox 274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279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298" name="Rectangle 297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9" name="TextBox 298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80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293" name="Rectangle 292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4" name="Rectangle 293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5" name="Rectangle 294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6" name="Rectangle 295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7" name="TextBox 296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81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283" name="Rectangle 282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4" name="Rectangle 283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5" name="Rectangle 284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6" name="Rectangle 285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7" name="TextBox 286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8" name="TextBox 287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89" name="TextBox 288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0" name="TextBox 289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1" name="TextBox 290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92" name="TextBox 291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282" name="TextBox 281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273" name="TextBox 272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  <p:sp>
          <p:nvSpPr>
            <p:cNvPr id="241" name="TextBox 240"/>
            <p:cNvSpPr txBox="1"/>
            <p:nvPr/>
          </p:nvSpPr>
          <p:spPr>
            <a:xfrm rot="16200000">
              <a:off x="3620989" y="5446809"/>
              <a:ext cx="1143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Tier</a:t>
              </a:r>
              <a:endParaRPr lang="en-US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42" name="Rectangle 241"/>
            <p:cNvSpPr/>
            <p:nvPr/>
          </p:nvSpPr>
          <p:spPr bwMode="auto">
            <a:xfrm>
              <a:off x="6934200" y="4800597"/>
              <a:ext cx="228600" cy="1828799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grpSp>
          <p:nvGrpSpPr>
            <p:cNvPr id="243" name="Group 242"/>
            <p:cNvGrpSpPr/>
            <p:nvPr/>
          </p:nvGrpSpPr>
          <p:grpSpPr>
            <a:xfrm>
              <a:off x="4337415" y="4724397"/>
              <a:ext cx="2901585" cy="1905003"/>
              <a:chOff x="679815" y="914400"/>
              <a:chExt cx="2901585" cy="1905003"/>
            </a:xfrm>
          </p:grpSpPr>
          <p:grpSp>
            <p:nvGrpSpPr>
              <p:cNvPr id="244" name="Group 243"/>
              <p:cNvGrpSpPr/>
              <p:nvPr/>
            </p:nvGrpSpPr>
            <p:grpSpPr>
              <a:xfrm>
                <a:off x="679815" y="914400"/>
                <a:ext cx="2523563" cy="1905000"/>
                <a:chOff x="1828800" y="2114550"/>
                <a:chExt cx="5678018" cy="4286250"/>
              </a:xfrm>
            </p:grpSpPr>
            <p:sp>
              <p:nvSpPr>
                <p:cNvPr id="246" name="Rounded Rectangle 245"/>
                <p:cNvSpPr/>
                <p:nvPr/>
              </p:nvSpPr>
              <p:spPr bwMode="auto">
                <a:xfrm>
                  <a:off x="1828800" y="2286000"/>
                  <a:ext cx="5562600" cy="4114800"/>
                </a:xfrm>
                <a:prstGeom prst="roundRect">
                  <a:avLst>
                    <a:gd name="adj" fmla="val 10303"/>
                  </a:avLst>
                </a:prstGeom>
                <a:noFill/>
                <a:ln w="15875" cap="flat" cmpd="sng" algn="ctr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47" name="TextBox 246"/>
                <p:cNvSpPr txBox="1"/>
                <p:nvPr/>
              </p:nvSpPr>
              <p:spPr>
                <a:xfrm>
                  <a:off x="3584012" y="2114550"/>
                  <a:ext cx="1984381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partitions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48" name="Rectangle 247"/>
                <p:cNvSpPr/>
                <p:nvPr/>
              </p:nvSpPr>
              <p:spPr bwMode="auto">
                <a:xfrm>
                  <a:off x="32766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49" name="Rectangle 248"/>
                <p:cNvSpPr/>
                <p:nvPr/>
              </p:nvSpPr>
              <p:spPr bwMode="auto">
                <a:xfrm>
                  <a:off x="41910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sp>
              <p:nvSpPr>
                <p:cNvPr id="250" name="Rectangle 249"/>
                <p:cNvSpPr/>
                <p:nvPr/>
              </p:nvSpPr>
              <p:spPr bwMode="auto">
                <a:xfrm>
                  <a:off x="2362200" y="2895600"/>
                  <a:ext cx="762000" cy="685800"/>
                </a:xfrm>
                <a:prstGeom prst="rect">
                  <a:avLst/>
                </a:prstGeom>
                <a:ln>
                  <a:headEnd type="none" w="med" len="med"/>
                  <a:tailEnd type="none" w="med" len="med"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l" defTabSz="914400" rtl="0" eaLnBrk="0" fontAlgn="base" latinLnBrk="0" hangingPunct="0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en-US" sz="1050" b="1" i="0" u="none" strike="noStrike" cap="none" normalizeH="0" baseline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Gill Sans"/>
                    <a:cs typeface="Gill Sans"/>
                  </a:endParaRPr>
                </a:p>
              </p:txBody>
            </p:sp>
            <p:grpSp>
              <p:nvGrpSpPr>
                <p:cNvPr id="251" name="Group 31"/>
                <p:cNvGrpSpPr/>
                <p:nvPr/>
              </p:nvGrpSpPr>
              <p:grpSpPr>
                <a:xfrm>
                  <a:off x="5059052" y="2895600"/>
                  <a:ext cx="1722748" cy="768700"/>
                  <a:chOff x="5059052" y="2743200"/>
                  <a:chExt cx="1722748" cy="768700"/>
                </a:xfrm>
              </p:grpSpPr>
              <p:sp>
                <p:nvSpPr>
                  <p:cNvPr id="270" name="Rectangle 269"/>
                  <p:cNvSpPr/>
                  <p:nvPr/>
                </p:nvSpPr>
                <p:spPr bwMode="auto">
                  <a:xfrm>
                    <a:off x="6019800" y="27432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71" name="TextBox 270"/>
                  <p:cNvSpPr txBox="1"/>
                  <p:nvPr/>
                </p:nvSpPr>
                <p:spPr>
                  <a:xfrm>
                    <a:off x="5059052" y="2819401"/>
                    <a:ext cx="819454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52" name="Group 39"/>
                <p:cNvGrpSpPr/>
                <p:nvPr/>
              </p:nvGrpSpPr>
              <p:grpSpPr>
                <a:xfrm>
                  <a:off x="2362200" y="3733800"/>
                  <a:ext cx="4419600" cy="768700"/>
                  <a:chOff x="2362200" y="3581400"/>
                  <a:chExt cx="4419600" cy="768700"/>
                </a:xfrm>
              </p:grpSpPr>
              <p:sp>
                <p:nvSpPr>
                  <p:cNvPr id="265" name="Rectangle 264"/>
                  <p:cNvSpPr/>
                  <p:nvPr/>
                </p:nvSpPr>
                <p:spPr bwMode="auto">
                  <a:xfrm>
                    <a:off x="32766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6" name="Rectangle 265"/>
                  <p:cNvSpPr/>
                  <p:nvPr/>
                </p:nvSpPr>
                <p:spPr bwMode="auto">
                  <a:xfrm>
                    <a:off x="41910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7" name="Rectangle 266"/>
                  <p:cNvSpPr/>
                  <p:nvPr/>
                </p:nvSpPr>
                <p:spPr bwMode="auto">
                  <a:xfrm>
                    <a:off x="60198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8" name="Rectangle 267"/>
                  <p:cNvSpPr/>
                  <p:nvPr/>
                </p:nvSpPr>
                <p:spPr bwMode="auto">
                  <a:xfrm>
                    <a:off x="2362200" y="35814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9" name="TextBox 268"/>
                  <p:cNvSpPr txBox="1"/>
                  <p:nvPr/>
                </p:nvSpPr>
                <p:spPr>
                  <a:xfrm>
                    <a:off x="5059051" y="36576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grpSp>
              <p:nvGrpSpPr>
                <p:cNvPr id="253" name="Group 42"/>
                <p:cNvGrpSpPr/>
                <p:nvPr/>
              </p:nvGrpSpPr>
              <p:grpSpPr>
                <a:xfrm>
                  <a:off x="2351094" y="4554140"/>
                  <a:ext cx="4441812" cy="1624760"/>
                  <a:chOff x="2351094" y="4401740"/>
                  <a:chExt cx="4441812" cy="1624760"/>
                </a:xfrm>
              </p:grpSpPr>
              <p:sp>
                <p:nvSpPr>
                  <p:cNvPr id="255" name="Rectangle 254"/>
                  <p:cNvSpPr/>
                  <p:nvPr/>
                </p:nvSpPr>
                <p:spPr bwMode="auto">
                  <a:xfrm>
                    <a:off x="32766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56" name="Rectangle 255"/>
                  <p:cNvSpPr/>
                  <p:nvPr/>
                </p:nvSpPr>
                <p:spPr bwMode="auto">
                  <a:xfrm>
                    <a:off x="41910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57" name="Rectangle 256"/>
                  <p:cNvSpPr/>
                  <p:nvPr/>
                </p:nvSpPr>
                <p:spPr bwMode="auto">
                  <a:xfrm>
                    <a:off x="60198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58" name="Rectangle 257"/>
                  <p:cNvSpPr/>
                  <p:nvPr/>
                </p:nvSpPr>
                <p:spPr bwMode="auto">
                  <a:xfrm>
                    <a:off x="2362200" y="5257800"/>
                    <a:ext cx="762000" cy="685800"/>
                  </a:xfrm>
                  <a:prstGeom prst="rect">
                    <a:avLst/>
                  </a:prstGeom>
                  <a:ln>
                    <a:headEnd type="none" w="med" len="med"/>
                    <a:tailEnd type="none" w="med" len="med"/>
                  </a:ln>
                </p:spPr>
                <p:style>
                  <a:lnRef idx="2">
                    <a:schemeClr val="accent4">
                      <a:shade val="50000"/>
                    </a:schemeClr>
                  </a:lnRef>
                  <a:fillRef idx="1">
                    <a:schemeClr val="accent4"/>
                  </a:fillRef>
                  <a:effectRef idx="0">
                    <a:schemeClr val="accent4"/>
                  </a:effectRef>
                  <a:fontRef idx="minor">
                    <a:schemeClr val="lt1"/>
                  </a:fontRef>
                </p:style>
                <p:txBody>
                  <a:bodyPr vert="horz" wrap="square" lIns="91440" tIns="45720" rIns="91440" bIns="45720" numCol="1" rtlCol="0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indent="0" algn="l" defTabSz="914400" rtl="0" eaLnBrk="0" fontAlgn="base" latinLnBrk="0" hangingPunct="0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</a:pPr>
                    <a:endParaRPr kumimoji="0" lang="en-US" sz="1050" b="1" i="0" u="none" strike="noStrike" cap="none" normalizeH="0" baseline="0" smtClean="0">
                      <a:ln>
                        <a:noFill/>
                      </a:ln>
                      <a:solidFill>
                        <a:schemeClr val="tx1"/>
                      </a:solidFill>
                      <a:effectLst/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59" name="TextBox 258"/>
                  <p:cNvSpPr txBox="1"/>
                  <p:nvPr/>
                </p:nvSpPr>
                <p:spPr>
                  <a:xfrm>
                    <a:off x="5059051" y="5334001"/>
                    <a:ext cx="819455" cy="69249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0" name="TextBox 259"/>
                  <p:cNvSpPr txBox="1"/>
                  <p:nvPr/>
                </p:nvSpPr>
                <p:spPr>
                  <a:xfrm>
                    <a:off x="2351094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1" name="TextBox 260"/>
                  <p:cNvSpPr txBox="1"/>
                  <p:nvPr/>
                </p:nvSpPr>
                <p:spPr>
                  <a:xfrm>
                    <a:off x="3265494" y="441067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2" name="TextBox 261"/>
                  <p:cNvSpPr txBox="1"/>
                  <p:nvPr/>
                </p:nvSpPr>
                <p:spPr>
                  <a:xfrm>
                    <a:off x="4144653" y="4401740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3" name="TextBox 262"/>
                  <p:cNvSpPr txBox="1"/>
                  <p:nvPr/>
                </p:nvSpPr>
                <p:spPr>
                  <a:xfrm>
                    <a:off x="5059051" y="440620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  <p:sp>
                <p:nvSpPr>
                  <p:cNvPr id="264" name="TextBox 263"/>
                  <p:cNvSpPr txBox="1"/>
                  <p:nvPr/>
                </p:nvSpPr>
                <p:spPr>
                  <a:xfrm>
                    <a:off x="5973451" y="4415134"/>
                    <a:ext cx="819455" cy="69249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sz="1400" b="0" dirty="0" smtClean="0">
                        <a:solidFill>
                          <a:schemeClr val="bg1"/>
                        </a:solidFill>
                        <a:latin typeface="Gill Sans"/>
                        <a:cs typeface="Gill Sans"/>
                      </a:rPr>
                      <a:t>…</a:t>
                    </a:r>
                    <a:endParaRPr lang="en-US" sz="1400" b="0" dirty="0">
                      <a:solidFill>
                        <a:schemeClr val="bg1"/>
                      </a:solidFill>
                      <a:latin typeface="Gill Sans"/>
                      <a:cs typeface="Gill Sans"/>
                    </a:endParaRPr>
                  </a:p>
                </p:txBody>
              </p:sp>
            </p:grpSp>
            <p:sp>
              <p:nvSpPr>
                <p:cNvPr id="254" name="TextBox 253"/>
                <p:cNvSpPr txBox="1"/>
                <p:nvPr/>
              </p:nvSpPr>
              <p:spPr>
                <a:xfrm rot="5400000">
                  <a:off x="6338206" y="4182777"/>
                  <a:ext cx="1644725" cy="692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400" b="0" dirty="0" smtClean="0">
                      <a:solidFill>
                        <a:schemeClr val="bg1"/>
                      </a:solidFill>
                      <a:latin typeface="Gill Sans"/>
                      <a:cs typeface="Gill Sans"/>
                    </a:rPr>
                    <a:t>replicas</a:t>
                  </a:r>
                  <a:endParaRPr lang="en-US" sz="1400" b="0" dirty="0">
                    <a:solidFill>
                      <a:schemeClr val="bg1"/>
                    </a:solidFill>
                    <a:latin typeface="Gill Sans"/>
                    <a:cs typeface="Gill Sans"/>
                  </a:endParaRPr>
                </a:p>
              </p:txBody>
            </p:sp>
          </p:grpSp>
          <p:sp>
            <p:nvSpPr>
              <p:cNvPr id="245" name="TextBox 244"/>
              <p:cNvSpPr txBox="1"/>
              <p:nvPr/>
            </p:nvSpPr>
            <p:spPr>
              <a:xfrm rot="5400000">
                <a:off x="2513110" y="1751113"/>
                <a:ext cx="182880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b="0" dirty="0" smtClean="0">
                    <a:solidFill>
                      <a:schemeClr val="bg1"/>
                    </a:solidFill>
                    <a:latin typeface="Gill Sans"/>
                    <a:cs typeface="Gill Sans"/>
                  </a:rPr>
                  <a:t>cache</a:t>
                </a:r>
                <a:endParaRPr lang="en-US" sz="1400" b="0" dirty="0">
                  <a:solidFill>
                    <a:schemeClr val="bg1"/>
                  </a:solidFill>
                  <a:latin typeface="Gill Sans"/>
                  <a:cs typeface="Gill San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824725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6" grpId="0"/>
      <p:bldP spid="16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(for scalability)</a:t>
            </a:r>
          </a:p>
          <a:p>
            <a:r>
              <a:rPr lang="en-US" dirty="0" smtClean="0"/>
              <a:t>Replication (for redundancy)</a:t>
            </a:r>
          </a:p>
          <a:p>
            <a:r>
              <a:rPr lang="en-US" dirty="0" smtClean="0"/>
              <a:t>Caching (for speed)</a:t>
            </a:r>
          </a:p>
          <a:p>
            <a:r>
              <a:rPr lang="en-US" dirty="0" smtClean="0"/>
              <a:t>Routing (for load balancing)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545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533400" y="5867400"/>
            <a:ext cx="102108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800" b="0" kern="0" dirty="0" smtClean="0">
                <a:latin typeface="Gill Sans"/>
                <a:ea typeface="+mj-ea"/>
                <a:cs typeface="Gill Sans"/>
              </a:rPr>
              <a:t>Remember: Assignment 3 due next Tuesday at 8:30am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2914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ectangle 7"/>
          <p:cNvSpPr>
            <a:spLocks noChangeArrowheads="1"/>
          </p:cNvSpPr>
          <p:nvPr/>
        </p:nvSpPr>
        <p:spPr bwMode="auto">
          <a:xfrm>
            <a:off x="7973568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0" name="Rectangle 6"/>
          <p:cNvSpPr>
            <a:spLocks noChangeArrowheads="1"/>
          </p:cNvSpPr>
          <p:nvPr/>
        </p:nvSpPr>
        <p:spPr bwMode="auto">
          <a:xfrm>
            <a:off x="7239000" y="2611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1" name="Rectangle 7"/>
          <p:cNvSpPr>
            <a:spLocks noChangeArrowheads="1"/>
          </p:cNvSpPr>
          <p:nvPr/>
        </p:nvSpPr>
        <p:spPr bwMode="auto">
          <a:xfrm>
            <a:off x="7239000" y="2992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2" name="Rectangle 8"/>
          <p:cNvSpPr>
            <a:spLocks noChangeArrowheads="1"/>
          </p:cNvSpPr>
          <p:nvPr/>
        </p:nvSpPr>
        <p:spPr bwMode="auto">
          <a:xfrm>
            <a:off x="7239000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3" name="Rectangle 10"/>
          <p:cNvSpPr>
            <a:spLocks noChangeArrowheads="1"/>
          </p:cNvSpPr>
          <p:nvPr/>
        </p:nvSpPr>
        <p:spPr bwMode="auto">
          <a:xfrm>
            <a:off x="7239000" y="4135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4" name="Rectangle 16"/>
          <p:cNvSpPr>
            <a:spLocks noChangeArrowheads="1"/>
          </p:cNvSpPr>
          <p:nvPr/>
        </p:nvSpPr>
        <p:spPr bwMode="auto">
          <a:xfrm>
            <a:off x="7239000" y="3754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5" name="Rectangle 18"/>
          <p:cNvSpPr>
            <a:spLocks noChangeArrowheads="1"/>
          </p:cNvSpPr>
          <p:nvPr/>
        </p:nvSpPr>
        <p:spPr bwMode="auto">
          <a:xfrm>
            <a:off x="7239000" y="4516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6" name="Rectangle 19"/>
          <p:cNvSpPr>
            <a:spLocks noChangeArrowheads="1"/>
          </p:cNvSpPr>
          <p:nvPr/>
        </p:nvSpPr>
        <p:spPr bwMode="auto">
          <a:xfrm>
            <a:off x="7239000" y="2232025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7" name="Rectangle 34"/>
          <p:cNvSpPr>
            <a:spLocks noChangeArrowheads="1"/>
          </p:cNvSpPr>
          <p:nvPr/>
        </p:nvSpPr>
        <p:spPr bwMode="auto">
          <a:xfrm>
            <a:off x="7239000" y="4897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8" name="Rectangle 34"/>
          <p:cNvSpPr>
            <a:spLocks noChangeArrowheads="1"/>
          </p:cNvSpPr>
          <p:nvPr/>
        </p:nvSpPr>
        <p:spPr bwMode="auto">
          <a:xfrm>
            <a:off x="7239000" y="5278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9" name="Rectangle 34"/>
          <p:cNvSpPr>
            <a:spLocks noChangeArrowheads="1"/>
          </p:cNvSpPr>
          <p:nvPr/>
        </p:nvSpPr>
        <p:spPr bwMode="auto">
          <a:xfrm>
            <a:off x="7246938" y="5659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0113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0113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0113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20113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0113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20113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20113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23161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23161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3161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23161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23161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23161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23161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26209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26209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26209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26209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26209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26209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26209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0113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3161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6209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990725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3352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26400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9257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9257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9257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9257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9257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9257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9257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9257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9448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</a:p>
        </p:txBody>
      </p:sp>
      <p:sp>
        <p:nvSpPr>
          <p:cNvPr id="50" name="Rectangle 85"/>
          <p:cNvSpPr>
            <a:spLocks noChangeArrowheads="1"/>
          </p:cNvSpPr>
          <p:nvPr/>
        </p:nvSpPr>
        <p:spPr bwMode="auto">
          <a:xfrm>
            <a:off x="3265488" y="2228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86"/>
          <p:cNvSpPr>
            <a:spLocks noChangeArrowheads="1"/>
          </p:cNvSpPr>
          <p:nvPr/>
        </p:nvSpPr>
        <p:spPr bwMode="auto">
          <a:xfrm>
            <a:off x="3265488" y="2609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87"/>
          <p:cNvSpPr>
            <a:spLocks noChangeArrowheads="1"/>
          </p:cNvSpPr>
          <p:nvPr/>
        </p:nvSpPr>
        <p:spPr bwMode="auto">
          <a:xfrm>
            <a:off x="3265488" y="2990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88"/>
          <p:cNvSpPr>
            <a:spLocks noChangeArrowheads="1"/>
          </p:cNvSpPr>
          <p:nvPr/>
        </p:nvSpPr>
        <p:spPr bwMode="auto">
          <a:xfrm>
            <a:off x="3265488" y="4514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ectangle 89"/>
          <p:cNvSpPr>
            <a:spLocks noChangeArrowheads="1"/>
          </p:cNvSpPr>
          <p:nvPr/>
        </p:nvSpPr>
        <p:spPr bwMode="auto">
          <a:xfrm>
            <a:off x="3265488" y="3752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angle 90"/>
          <p:cNvSpPr>
            <a:spLocks noChangeArrowheads="1"/>
          </p:cNvSpPr>
          <p:nvPr/>
        </p:nvSpPr>
        <p:spPr bwMode="auto">
          <a:xfrm>
            <a:off x="3265488" y="4133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Rectangle 91"/>
          <p:cNvSpPr>
            <a:spLocks noChangeArrowheads="1"/>
          </p:cNvSpPr>
          <p:nvPr/>
        </p:nvSpPr>
        <p:spPr bwMode="auto">
          <a:xfrm>
            <a:off x="3265488" y="3371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92"/>
          <p:cNvSpPr>
            <a:spLocks noChangeArrowheads="1"/>
          </p:cNvSpPr>
          <p:nvPr/>
        </p:nvSpPr>
        <p:spPr bwMode="auto">
          <a:xfrm>
            <a:off x="3265488" y="4895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Text Box 101"/>
          <p:cNvSpPr txBox="1">
            <a:spLocks noChangeArrowheads="1"/>
          </p:cNvSpPr>
          <p:nvPr/>
        </p:nvSpPr>
        <p:spPr bwMode="auto">
          <a:xfrm>
            <a:off x="3200400" y="1828800"/>
            <a:ext cx="3970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Rectangle 19"/>
          <p:cNvSpPr>
            <a:spLocks noChangeArrowheads="1"/>
          </p:cNvSpPr>
          <p:nvPr/>
        </p:nvSpPr>
        <p:spPr bwMode="auto">
          <a:xfrm>
            <a:off x="838200" y="2232025"/>
            <a:ext cx="1152525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Rectangle 19"/>
          <p:cNvSpPr>
            <a:spLocks noChangeArrowheads="1"/>
          </p:cNvSpPr>
          <p:nvPr/>
        </p:nvSpPr>
        <p:spPr bwMode="auto">
          <a:xfrm>
            <a:off x="838200" y="2611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Rectangle 19"/>
          <p:cNvSpPr>
            <a:spLocks noChangeArrowheads="1"/>
          </p:cNvSpPr>
          <p:nvPr/>
        </p:nvSpPr>
        <p:spPr bwMode="auto">
          <a:xfrm>
            <a:off x="838200" y="2992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19"/>
          <p:cNvSpPr>
            <a:spLocks noChangeArrowheads="1"/>
          </p:cNvSpPr>
          <p:nvPr/>
        </p:nvSpPr>
        <p:spPr bwMode="auto">
          <a:xfrm>
            <a:off x="838200" y="3373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Rectangle 19"/>
          <p:cNvSpPr>
            <a:spLocks noChangeArrowheads="1"/>
          </p:cNvSpPr>
          <p:nvPr/>
        </p:nvSpPr>
        <p:spPr bwMode="auto">
          <a:xfrm>
            <a:off x="838200" y="3754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19"/>
          <p:cNvSpPr>
            <a:spLocks noChangeArrowheads="1"/>
          </p:cNvSpPr>
          <p:nvPr/>
        </p:nvSpPr>
        <p:spPr bwMode="auto">
          <a:xfrm>
            <a:off x="838200" y="4135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19"/>
          <p:cNvSpPr>
            <a:spLocks noChangeArrowheads="1"/>
          </p:cNvSpPr>
          <p:nvPr/>
        </p:nvSpPr>
        <p:spPr bwMode="auto">
          <a:xfrm>
            <a:off x="838200" y="4516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838200" y="4897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" name="Rectangle 85"/>
          <p:cNvSpPr>
            <a:spLocks noChangeArrowheads="1"/>
          </p:cNvSpPr>
          <p:nvPr/>
        </p:nvSpPr>
        <p:spPr bwMode="black">
          <a:xfrm>
            <a:off x="6501606" y="2228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0" name="Rectangle 86"/>
          <p:cNvSpPr>
            <a:spLocks noChangeArrowheads="1"/>
          </p:cNvSpPr>
          <p:nvPr/>
        </p:nvSpPr>
        <p:spPr bwMode="black">
          <a:xfrm>
            <a:off x="6501606" y="2609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Rectangle 87"/>
          <p:cNvSpPr>
            <a:spLocks noChangeArrowheads="1"/>
          </p:cNvSpPr>
          <p:nvPr/>
        </p:nvSpPr>
        <p:spPr bwMode="black">
          <a:xfrm>
            <a:off x="6501606" y="2990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Rectangle 88"/>
          <p:cNvSpPr>
            <a:spLocks noChangeArrowheads="1"/>
          </p:cNvSpPr>
          <p:nvPr/>
        </p:nvSpPr>
        <p:spPr bwMode="black">
          <a:xfrm>
            <a:off x="6501606" y="4514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3" name="Rectangle 89"/>
          <p:cNvSpPr>
            <a:spLocks noChangeArrowheads="1"/>
          </p:cNvSpPr>
          <p:nvPr/>
        </p:nvSpPr>
        <p:spPr bwMode="black">
          <a:xfrm>
            <a:off x="6501606" y="3752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4" name="Rectangle 90"/>
          <p:cNvSpPr>
            <a:spLocks noChangeArrowheads="1"/>
          </p:cNvSpPr>
          <p:nvPr/>
        </p:nvSpPr>
        <p:spPr bwMode="black">
          <a:xfrm>
            <a:off x="6501606" y="4133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5" name="Rectangle 91"/>
          <p:cNvSpPr>
            <a:spLocks noChangeArrowheads="1"/>
          </p:cNvSpPr>
          <p:nvPr/>
        </p:nvSpPr>
        <p:spPr bwMode="black">
          <a:xfrm>
            <a:off x="6501606" y="3371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6" name="Rectangle 92"/>
          <p:cNvSpPr>
            <a:spLocks noChangeArrowheads="1"/>
          </p:cNvSpPr>
          <p:nvPr/>
        </p:nvSpPr>
        <p:spPr bwMode="black">
          <a:xfrm>
            <a:off x="6501606" y="4895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5194299" y="2232025"/>
            <a:ext cx="1150938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8" name="Rectangle 19"/>
          <p:cNvSpPr>
            <a:spLocks noChangeArrowheads="1"/>
          </p:cNvSpPr>
          <p:nvPr/>
        </p:nvSpPr>
        <p:spPr bwMode="auto">
          <a:xfrm>
            <a:off x="5194299" y="2611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9" name="Rectangle 19"/>
          <p:cNvSpPr>
            <a:spLocks noChangeArrowheads="1"/>
          </p:cNvSpPr>
          <p:nvPr/>
        </p:nvSpPr>
        <p:spPr bwMode="auto">
          <a:xfrm>
            <a:off x="5194299" y="2992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0" name="Rectangle 19"/>
          <p:cNvSpPr>
            <a:spLocks noChangeArrowheads="1"/>
          </p:cNvSpPr>
          <p:nvPr/>
        </p:nvSpPr>
        <p:spPr bwMode="auto">
          <a:xfrm>
            <a:off x="5194299" y="3374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1" name="Rectangle 19"/>
          <p:cNvSpPr>
            <a:spLocks noChangeArrowheads="1"/>
          </p:cNvSpPr>
          <p:nvPr/>
        </p:nvSpPr>
        <p:spPr bwMode="auto">
          <a:xfrm>
            <a:off x="5194299" y="3754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5194299" y="4135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3" name="Rectangle 19"/>
          <p:cNvSpPr>
            <a:spLocks noChangeArrowheads="1"/>
          </p:cNvSpPr>
          <p:nvPr/>
        </p:nvSpPr>
        <p:spPr bwMode="auto">
          <a:xfrm>
            <a:off x="5194299" y="4516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4" name="Rectangle 19"/>
          <p:cNvSpPr>
            <a:spLocks noChangeArrowheads="1"/>
          </p:cNvSpPr>
          <p:nvPr/>
        </p:nvSpPr>
        <p:spPr bwMode="auto">
          <a:xfrm>
            <a:off x="5194299" y="4897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03" name="Straight Arrow Connector 227"/>
          <p:cNvCxnSpPr>
            <a:cxnSpLocks noChangeShapeType="1"/>
            <a:stCxn id="87" idx="3"/>
            <a:endCxn id="79" idx="1"/>
          </p:cNvCxnSpPr>
          <p:nvPr/>
        </p:nvCxnSpPr>
        <p:spPr bwMode="auto">
          <a:xfrm flipV="1">
            <a:off x="6345237" y="2381456"/>
            <a:ext cx="156369" cy="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228"/>
          <p:cNvCxnSpPr>
            <a:cxnSpLocks noChangeShapeType="1"/>
            <a:stCxn id="79" idx="3"/>
            <a:endCxn id="163" idx="1"/>
          </p:cNvCxnSpPr>
          <p:nvPr/>
        </p:nvCxnSpPr>
        <p:spPr bwMode="auto">
          <a:xfrm>
            <a:off x="6783736" y="2381456"/>
            <a:ext cx="169165" cy="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231"/>
          <p:cNvCxnSpPr>
            <a:cxnSpLocks noChangeShapeType="1"/>
            <a:stCxn id="88" idx="3"/>
            <a:endCxn id="80" idx="1"/>
          </p:cNvCxnSpPr>
          <p:nvPr/>
        </p:nvCxnSpPr>
        <p:spPr bwMode="auto">
          <a:xfrm>
            <a:off x="6345237" y="2761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232"/>
          <p:cNvCxnSpPr>
            <a:cxnSpLocks noChangeShapeType="1"/>
            <a:stCxn id="80" idx="3"/>
            <a:endCxn id="157" idx="1"/>
          </p:cNvCxnSpPr>
          <p:nvPr/>
        </p:nvCxnSpPr>
        <p:spPr bwMode="auto">
          <a:xfrm flipV="1">
            <a:off x="6783736" y="2761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233"/>
          <p:cNvCxnSpPr>
            <a:cxnSpLocks noChangeShapeType="1"/>
            <a:stCxn id="89" idx="3"/>
            <a:endCxn id="81" idx="1"/>
          </p:cNvCxnSpPr>
          <p:nvPr/>
        </p:nvCxnSpPr>
        <p:spPr bwMode="auto">
          <a:xfrm>
            <a:off x="6345237" y="3142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234"/>
          <p:cNvCxnSpPr>
            <a:cxnSpLocks noChangeShapeType="1"/>
            <a:stCxn id="81" idx="3"/>
            <a:endCxn id="158" idx="1"/>
          </p:cNvCxnSpPr>
          <p:nvPr/>
        </p:nvCxnSpPr>
        <p:spPr bwMode="auto">
          <a:xfrm flipV="1">
            <a:off x="6783736" y="3142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235"/>
          <p:cNvCxnSpPr>
            <a:cxnSpLocks noChangeShapeType="1"/>
            <a:stCxn id="90" idx="3"/>
            <a:endCxn id="85" idx="1"/>
          </p:cNvCxnSpPr>
          <p:nvPr/>
        </p:nvCxnSpPr>
        <p:spPr bwMode="auto">
          <a:xfrm flipV="1">
            <a:off x="6345237" y="3524456"/>
            <a:ext cx="156369" cy="1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236"/>
          <p:cNvCxnSpPr>
            <a:cxnSpLocks noChangeShapeType="1"/>
            <a:stCxn id="85" idx="3"/>
            <a:endCxn id="159" idx="1"/>
          </p:cNvCxnSpPr>
          <p:nvPr/>
        </p:nvCxnSpPr>
        <p:spPr bwMode="auto">
          <a:xfrm>
            <a:off x="6783736" y="3524456"/>
            <a:ext cx="169165" cy="58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1" name="Straight Arrow Connector 237"/>
          <p:cNvCxnSpPr>
            <a:cxnSpLocks noChangeShapeType="1"/>
            <a:stCxn id="91" idx="3"/>
            <a:endCxn id="83" idx="1"/>
          </p:cNvCxnSpPr>
          <p:nvPr/>
        </p:nvCxnSpPr>
        <p:spPr bwMode="auto">
          <a:xfrm>
            <a:off x="6345237" y="3904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2" name="Straight Arrow Connector 238"/>
          <p:cNvCxnSpPr>
            <a:cxnSpLocks noChangeShapeType="1"/>
            <a:stCxn id="83" idx="3"/>
            <a:endCxn id="161" idx="1"/>
          </p:cNvCxnSpPr>
          <p:nvPr/>
        </p:nvCxnSpPr>
        <p:spPr bwMode="auto">
          <a:xfrm flipV="1">
            <a:off x="6783736" y="3904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3" name="Straight Arrow Connector 239"/>
          <p:cNvCxnSpPr>
            <a:cxnSpLocks noChangeShapeType="1"/>
            <a:stCxn id="92" idx="3"/>
            <a:endCxn id="84" idx="1"/>
          </p:cNvCxnSpPr>
          <p:nvPr/>
        </p:nvCxnSpPr>
        <p:spPr bwMode="auto">
          <a:xfrm>
            <a:off x="6345237" y="4285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4" name="Straight Arrow Connector 240"/>
          <p:cNvCxnSpPr>
            <a:cxnSpLocks noChangeShapeType="1"/>
            <a:stCxn id="84" idx="3"/>
            <a:endCxn id="160" idx="1"/>
          </p:cNvCxnSpPr>
          <p:nvPr/>
        </p:nvCxnSpPr>
        <p:spPr bwMode="auto">
          <a:xfrm flipV="1">
            <a:off x="6783736" y="4285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241"/>
          <p:cNvCxnSpPr>
            <a:cxnSpLocks noChangeShapeType="1"/>
            <a:stCxn id="93" idx="3"/>
            <a:endCxn id="82" idx="1"/>
          </p:cNvCxnSpPr>
          <p:nvPr/>
        </p:nvCxnSpPr>
        <p:spPr bwMode="auto">
          <a:xfrm>
            <a:off x="6345237" y="4666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6" name="Straight Arrow Connector 242"/>
          <p:cNvCxnSpPr>
            <a:cxnSpLocks noChangeShapeType="1"/>
            <a:stCxn id="82" idx="3"/>
            <a:endCxn id="162" idx="1"/>
          </p:cNvCxnSpPr>
          <p:nvPr/>
        </p:nvCxnSpPr>
        <p:spPr bwMode="auto">
          <a:xfrm flipV="1">
            <a:off x="6783736" y="4666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7" name="Straight Arrow Connector 243"/>
          <p:cNvCxnSpPr>
            <a:cxnSpLocks noChangeShapeType="1"/>
            <a:stCxn id="94" idx="3"/>
            <a:endCxn id="86" idx="1"/>
          </p:cNvCxnSpPr>
          <p:nvPr/>
        </p:nvCxnSpPr>
        <p:spPr bwMode="auto">
          <a:xfrm>
            <a:off x="6345237" y="5047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8" name="Straight Arrow Connector 244"/>
          <p:cNvCxnSpPr>
            <a:cxnSpLocks noChangeShapeType="1"/>
            <a:stCxn id="86" idx="3"/>
            <a:endCxn id="164" idx="1"/>
          </p:cNvCxnSpPr>
          <p:nvPr/>
        </p:nvCxnSpPr>
        <p:spPr bwMode="auto">
          <a:xfrm flipV="1">
            <a:off x="6783736" y="5047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19" name="Right Arrow 245"/>
          <p:cNvSpPr>
            <a:spLocks noChangeArrowheads="1"/>
          </p:cNvSpPr>
          <p:nvPr/>
        </p:nvSpPr>
        <p:spPr bwMode="auto">
          <a:xfrm>
            <a:off x="3886200" y="3752850"/>
            <a:ext cx="685800" cy="5334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20113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23161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26209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29257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7" name="Rectangle 92"/>
          <p:cNvSpPr>
            <a:spLocks noChangeArrowheads="1"/>
          </p:cNvSpPr>
          <p:nvPr/>
        </p:nvSpPr>
        <p:spPr bwMode="auto">
          <a:xfrm>
            <a:off x="3265488" y="5276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8" name="Rectangle 19"/>
          <p:cNvSpPr>
            <a:spLocks noChangeArrowheads="1"/>
          </p:cNvSpPr>
          <p:nvPr/>
        </p:nvSpPr>
        <p:spPr bwMode="auto">
          <a:xfrm>
            <a:off x="838200" y="5278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>
            <a:off x="20113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23161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1" name="Rectangle 130"/>
          <p:cNvSpPr>
            <a:spLocks noChangeArrowheads="1"/>
          </p:cNvSpPr>
          <p:nvPr/>
        </p:nvSpPr>
        <p:spPr bwMode="auto">
          <a:xfrm>
            <a:off x="26209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29257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3" name="Rectangle 92"/>
          <p:cNvSpPr>
            <a:spLocks noChangeArrowheads="1"/>
          </p:cNvSpPr>
          <p:nvPr/>
        </p:nvSpPr>
        <p:spPr bwMode="auto">
          <a:xfrm>
            <a:off x="3265488" y="5657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4" name="Rectangle 19"/>
          <p:cNvSpPr>
            <a:spLocks noChangeArrowheads="1"/>
          </p:cNvSpPr>
          <p:nvPr/>
        </p:nvSpPr>
        <p:spPr bwMode="auto">
          <a:xfrm>
            <a:off x="838200" y="5659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7" name="Rectangle 92"/>
          <p:cNvSpPr>
            <a:spLocks noChangeArrowheads="1"/>
          </p:cNvSpPr>
          <p:nvPr/>
        </p:nvSpPr>
        <p:spPr bwMode="black">
          <a:xfrm>
            <a:off x="6501606" y="5276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8" name="Rectangle 19"/>
          <p:cNvSpPr>
            <a:spLocks noChangeArrowheads="1"/>
          </p:cNvSpPr>
          <p:nvPr/>
        </p:nvSpPr>
        <p:spPr bwMode="auto">
          <a:xfrm>
            <a:off x="5194299" y="5278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39" name="Straight Arrow Connector 243"/>
          <p:cNvCxnSpPr>
            <a:cxnSpLocks noChangeShapeType="1"/>
            <a:stCxn id="138" idx="3"/>
            <a:endCxn id="137" idx="1"/>
          </p:cNvCxnSpPr>
          <p:nvPr/>
        </p:nvCxnSpPr>
        <p:spPr bwMode="auto">
          <a:xfrm>
            <a:off x="6345237" y="5428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0" name="Straight Arrow Connector 244"/>
          <p:cNvCxnSpPr>
            <a:cxnSpLocks noChangeShapeType="1"/>
            <a:stCxn id="137" idx="3"/>
            <a:endCxn id="166" idx="1"/>
          </p:cNvCxnSpPr>
          <p:nvPr/>
        </p:nvCxnSpPr>
        <p:spPr bwMode="auto">
          <a:xfrm flipV="1">
            <a:off x="6783736" y="5428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42" name="Rectangle 92"/>
          <p:cNvSpPr>
            <a:spLocks noChangeArrowheads="1"/>
          </p:cNvSpPr>
          <p:nvPr/>
        </p:nvSpPr>
        <p:spPr bwMode="black">
          <a:xfrm>
            <a:off x="6501606" y="5657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3" name="Rectangle 19"/>
          <p:cNvSpPr>
            <a:spLocks noChangeArrowheads="1"/>
          </p:cNvSpPr>
          <p:nvPr/>
        </p:nvSpPr>
        <p:spPr bwMode="auto">
          <a:xfrm>
            <a:off x="5202237" y="5659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44" name="Straight Arrow Connector 243"/>
          <p:cNvCxnSpPr>
            <a:cxnSpLocks noChangeShapeType="1"/>
            <a:stCxn id="143" idx="3"/>
            <a:endCxn id="142" idx="1"/>
          </p:cNvCxnSpPr>
          <p:nvPr/>
        </p:nvCxnSpPr>
        <p:spPr bwMode="auto">
          <a:xfrm>
            <a:off x="6353175" y="5809457"/>
            <a:ext cx="148431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5" name="Straight Arrow Connector 244"/>
          <p:cNvCxnSpPr>
            <a:cxnSpLocks noChangeShapeType="1"/>
            <a:stCxn id="142" idx="3"/>
            <a:endCxn id="167" idx="1"/>
          </p:cNvCxnSpPr>
          <p:nvPr/>
        </p:nvCxnSpPr>
        <p:spPr bwMode="auto">
          <a:xfrm flipV="1">
            <a:off x="6783736" y="5809457"/>
            <a:ext cx="177103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57" name="Rectangle 6"/>
          <p:cNvSpPr>
            <a:spLocks noChangeArrowheads="1"/>
          </p:cNvSpPr>
          <p:nvPr/>
        </p:nvSpPr>
        <p:spPr bwMode="auto">
          <a:xfrm>
            <a:off x="6952901" y="2611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8" name="Rectangle 7"/>
          <p:cNvSpPr>
            <a:spLocks noChangeArrowheads="1"/>
          </p:cNvSpPr>
          <p:nvPr/>
        </p:nvSpPr>
        <p:spPr bwMode="auto">
          <a:xfrm>
            <a:off x="6952901" y="2992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9" name="Rectangle 8"/>
          <p:cNvSpPr>
            <a:spLocks noChangeArrowheads="1"/>
          </p:cNvSpPr>
          <p:nvPr/>
        </p:nvSpPr>
        <p:spPr bwMode="auto">
          <a:xfrm>
            <a:off x="6952901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0" name="Rectangle 10"/>
          <p:cNvSpPr>
            <a:spLocks noChangeArrowheads="1"/>
          </p:cNvSpPr>
          <p:nvPr/>
        </p:nvSpPr>
        <p:spPr bwMode="auto">
          <a:xfrm>
            <a:off x="6952901" y="4135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6952901" y="3754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2" name="Rectangle 18"/>
          <p:cNvSpPr>
            <a:spLocks noChangeArrowheads="1"/>
          </p:cNvSpPr>
          <p:nvPr/>
        </p:nvSpPr>
        <p:spPr bwMode="auto">
          <a:xfrm>
            <a:off x="6952901" y="4516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3" name="Rectangle 19"/>
          <p:cNvSpPr>
            <a:spLocks noChangeArrowheads="1"/>
          </p:cNvSpPr>
          <p:nvPr/>
        </p:nvSpPr>
        <p:spPr bwMode="auto">
          <a:xfrm>
            <a:off x="6952901" y="2232025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4" name="Rectangle 34"/>
          <p:cNvSpPr>
            <a:spLocks noChangeArrowheads="1"/>
          </p:cNvSpPr>
          <p:nvPr/>
        </p:nvSpPr>
        <p:spPr bwMode="auto">
          <a:xfrm>
            <a:off x="6952901" y="4897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5" name="Rectangle 7"/>
          <p:cNvSpPr>
            <a:spLocks noChangeArrowheads="1"/>
          </p:cNvSpPr>
          <p:nvPr/>
        </p:nvSpPr>
        <p:spPr bwMode="auto">
          <a:xfrm>
            <a:off x="7696200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6" name="Rectangle 34"/>
          <p:cNvSpPr>
            <a:spLocks noChangeArrowheads="1"/>
          </p:cNvSpPr>
          <p:nvPr/>
        </p:nvSpPr>
        <p:spPr bwMode="auto">
          <a:xfrm>
            <a:off x="6952901" y="5278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7" name="Rectangle 34"/>
          <p:cNvSpPr>
            <a:spLocks noChangeArrowheads="1"/>
          </p:cNvSpPr>
          <p:nvPr/>
        </p:nvSpPr>
        <p:spPr bwMode="auto">
          <a:xfrm>
            <a:off x="6960839" y="5659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94" name="Straight Arrow Connector 236"/>
          <p:cNvCxnSpPr>
            <a:cxnSpLocks noChangeShapeType="1"/>
            <a:stCxn id="182" idx="3"/>
            <a:endCxn id="165" idx="1"/>
          </p:cNvCxnSpPr>
          <p:nvPr/>
        </p:nvCxnSpPr>
        <p:spPr bwMode="auto">
          <a:xfrm>
            <a:off x="7523163" y="3525045"/>
            <a:ext cx="173037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148" name="Group 16"/>
          <p:cNvGrpSpPr/>
          <p:nvPr/>
        </p:nvGrpSpPr>
        <p:grpSpPr>
          <a:xfrm>
            <a:off x="457200" y="762000"/>
            <a:ext cx="1940813" cy="490954"/>
            <a:chOff x="762000" y="1905000"/>
            <a:chExt cx="1940813" cy="490954"/>
          </a:xfrm>
        </p:grpSpPr>
        <p:sp>
          <p:nvSpPr>
            <p:cNvPr id="151" name="TextBox 150"/>
            <p:cNvSpPr txBox="1"/>
            <p:nvPr/>
          </p:nvSpPr>
          <p:spPr>
            <a:xfrm>
              <a:off x="838200" y="2057400"/>
              <a:ext cx="18646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one fish, two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4" name="TextBox 153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1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8" name="Group 32"/>
          <p:cNvGrpSpPr/>
          <p:nvPr/>
        </p:nvGrpSpPr>
        <p:grpSpPr>
          <a:xfrm>
            <a:off x="2474213" y="762000"/>
            <a:ext cx="1963255" cy="490954"/>
            <a:chOff x="762000" y="1905000"/>
            <a:chExt cx="1963255" cy="490954"/>
          </a:xfrm>
        </p:grpSpPr>
        <p:sp>
          <p:nvSpPr>
            <p:cNvPr id="169" name="TextBox 168"/>
            <p:cNvSpPr txBox="1"/>
            <p:nvPr/>
          </p:nvSpPr>
          <p:spPr>
            <a:xfrm>
              <a:off x="838200" y="2057400"/>
              <a:ext cx="188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red fish, blue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1" name="Group 44"/>
          <p:cNvGrpSpPr/>
          <p:nvPr/>
        </p:nvGrpSpPr>
        <p:grpSpPr>
          <a:xfrm>
            <a:off x="4526771" y="762000"/>
            <a:ext cx="1528842" cy="490954"/>
            <a:chOff x="762000" y="1905000"/>
            <a:chExt cx="1528842" cy="490954"/>
          </a:xfrm>
        </p:grpSpPr>
        <p:sp>
          <p:nvSpPr>
            <p:cNvPr id="172" name="TextBox 171"/>
            <p:cNvSpPr txBox="1"/>
            <p:nvPr/>
          </p:nvSpPr>
          <p:spPr>
            <a:xfrm>
              <a:off x="838200" y="2057400"/>
              <a:ext cx="14526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cat in the hat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3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4" name="Group 44"/>
          <p:cNvGrpSpPr/>
          <p:nvPr/>
        </p:nvGrpSpPr>
        <p:grpSpPr>
          <a:xfrm>
            <a:off x="6208013" y="762000"/>
            <a:ext cx="2255002" cy="490954"/>
            <a:chOff x="762000" y="1905000"/>
            <a:chExt cx="2255002" cy="490954"/>
          </a:xfrm>
        </p:grpSpPr>
        <p:sp>
          <p:nvSpPr>
            <p:cNvPr id="175" name="TextBox 174"/>
            <p:cNvSpPr txBox="1"/>
            <p:nvPr/>
          </p:nvSpPr>
          <p:spPr>
            <a:xfrm>
              <a:off x="838200" y="2057400"/>
              <a:ext cx="21788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green eggs and ham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4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276" name="Text Box 99"/>
          <p:cNvSpPr txBox="1">
            <a:spLocks noChangeArrowheads="1"/>
          </p:cNvSpPr>
          <p:nvPr/>
        </p:nvSpPr>
        <p:spPr bwMode="auto">
          <a:xfrm>
            <a:off x="2447925" y="1524000"/>
            <a:ext cx="3585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i="1" dirty="0" err="1">
                <a:solidFill>
                  <a:schemeClr val="bg1"/>
                </a:solidFill>
                <a:latin typeface="Gill Sans"/>
                <a:cs typeface="Gill Sans"/>
              </a:rPr>
              <a:t>tf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4351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8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19" grpId="0" animBg="1"/>
      <p:bldP spid="137" grpId="0" animBg="1"/>
      <p:bldP spid="138" grpId="0" animBg="1"/>
      <p:bldP spid="142" grpId="0" animBg="1"/>
      <p:bldP spid="143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19"/>
          <p:cNvSpPr>
            <a:spLocks noChangeArrowheads="1"/>
          </p:cNvSpPr>
          <p:nvPr/>
        </p:nvSpPr>
        <p:spPr bwMode="auto">
          <a:xfrm>
            <a:off x="8549640" y="3377184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[2,4]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4" name="Rectangle 19"/>
          <p:cNvSpPr>
            <a:spLocks noChangeArrowheads="1"/>
          </p:cNvSpPr>
          <p:nvPr/>
        </p:nvSpPr>
        <p:spPr bwMode="auto">
          <a:xfrm>
            <a:off x="7525512" y="2234184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[3]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9" name="Rectangle 19"/>
          <p:cNvSpPr>
            <a:spLocks noChangeArrowheads="1"/>
          </p:cNvSpPr>
          <p:nvPr/>
        </p:nvSpPr>
        <p:spPr bwMode="auto">
          <a:xfrm>
            <a:off x="7525512" y="3377184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[2,4]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0" name="Rectangle 19"/>
          <p:cNvSpPr>
            <a:spLocks noChangeArrowheads="1"/>
          </p:cNvSpPr>
          <p:nvPr/>
        </p:nvSpPr>
        <p:spPr bwMode="auto">
          <a:xfrm>
            <a:off x="7525512" y="2993136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[2]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1" name="Rectangle 19"/>
          <p:cNvSpPr>
            <a:spLocks noChangeArrowheads="1"/>
          </p:cNvSpPr>
          <p:nvPr/>
        </p:nvSpPr>
        <p:spPr bwMode="auto">
          <a:xfrm>
            <a:off x="7525512" y="2609088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[1]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2" name="Rectangle 19"/>
          <p:cNvSpPr>
            <a:spLocks noChangeArrowheads="1"/>
          </p:cNvSpPr>
          <p:nvPr/>
        </p:nvSpPr>
        <p:spPr bwMode="auto">
          <a:xfrm>
            <a:off x="7525512" y="3752088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[1]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3" name="Rectangle 19"/>
          <p:cNvSpPr>
            <a:spLocks noChangeArrowheads="1"/>
          </p:cNvSpPr>
          <p:nvPr/>
        </p:nvSpPr>
        <p:spPr bwMode="auto">
          <a:xfrm>
            <a:off x="7525512" y="4136136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[3]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5" name="Rectangle 19"/>
          <p:cNvSpPr>
            <a:spLocks noChangeArrowheads="1"/>
          </p:cNvSpPr>
          <p:nvPr/>
        </p:nvSpPr>
        <p:spPr bwMode="auto">
          <a:xfrm>
            <a:off x="7525512" y="4520184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[2]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6" name="Rectangle 19"/>
          <p:cNvSpPr>
            <a:spLocks noChangeArrowheads="1"/>
          </p:cNvSpPr>
          <p:nvPr/>
        </p:nvSpPr>
        <p:spPr bwMode="auto">
          <a:xfrm>
            <a:off x="7525512" y="4895088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[1]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7" name="Rectangle 19"/>
          <p:cNvSpPr>
            <a:spLocks noChangeArrowheads="1"/>
          </p:cNvSpPr>
          <p:nvPr/>
        </p:nvSpPr>
        <p:spPr bwMode="auto">
          <a:xfrm>
            <a:off x="7525512" y="5279136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[1]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9" name="Rectangle 19"/>
          <p:cNvSpPr>
            <a:spLocks noChangeArrowheads="1"/>
          </p:cNvSpPr>
          <p:nvPr/>
        </p:nvSpPr>
        <p:spPr bwMode="auto">
          <a:xfrm>
            <a:off x="7525512" y="5663184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900" b="0" dirty="0" smtClean="0">
                <a:solidFill>
                  <a:schemeClr val="bg1"/>
                </a:solidFill>
                <a:latin typeface="Gill Sans"/>
                <a:cs typeface="Gill Sans"/>
              </a:rPr>
              <a:t>[3]</a:t>
            </a:r>
            <a:endParaRPr lang="en-US" sz="9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8" name="Rectangle 7"/>
          <p:cNvSpPr>
            <a:spLocks noChangeArrowheads="1"/>
          </p:cNvSpPr>
          <p:nvPr/>
        </p:nvSpPr>
        <p:spPr bwMode="auto">
          <a:xfrm>
            <a:off x="8266176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0" name="Rectangle 6"/>
          <p:cNvSpPr>
            <a:spLocks noChangeArrowheads="1"/>
          </p:cNvSpPr>
          <p:nvPr/>
        </p:nvSpPr>
        <p:spPr bwMode="auto">
          <a:xfrm>
            <a:off x="7239000" y="2611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1" name="Rectangle 7"/>
          <p:cNvSpPr>
            <a:spLocks noChangeArrowheads="1"/>
          </p:cNvSpPr>
          <p:nvPr/>
        </p:nvSpPr>
        <p:spPr bwMode="auto">
          <a:xfrm>
            <a:off x="7239000" y="2992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2" name="Rectangle 8"/>
          <p:cNvSpPr>
            <a:spLocks noChangeArrowheads="1"/>
          </p:cNvSpPr>
          <p:nvPr/>
        </p:nvSpPr>
        <p:spPr bwMode="auto">
          <a:xfrm>
            <a:off x="7239000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3" name="Rectangle 10"/>
          <p:cNvSpPr>
            <a:spLocks noChangeArrowheads="1"/>
          </p:cNvSpPr>
          <p:nvPr/>
        </p:nvSpPr>
        <p:spPr bwMode="auto">
          <a:xfrm>
            <a:off x="7239000" y="4135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4" name="Rectangle 16"/>
          <p:cNvSpPr>
            <a:spLocks noChangeArrowheads="1"/>
          </p:cNvSpPr>
          <p:nvPr/>
        </p:nvSpPr>
        <p:spPr bwMode="auto">
          <a:xfrm>
            <a:off x="7239000" y="3754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5" name="Rectangle 18"/>
          <p:cNvSpPr>
            <a:spLocks noChangeArrowheads="1"/>
          </p:cNvSpPr>
          <p:nvPr/>
        </p:nvSpPr>
        <p:spPr bwMode="auto">
          <a:xfrm>
            <a:off x="7239000" y="4516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6" name="Rectangle 19"/>
          <p:cNvSpPr>
            <a:spLocks noChangeArrowheads="1"/>
          </p:cNvSpPr>
          <p:nvPr/>
        </p:nvSpPr>
        <p:spPr bwMode="auto">
          <a:xfrm>
            <a:off x="7239000" y="2232025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7" name="Rectangle 34"/>
          <p:cNvSpPr>
            <a:spLocks noChangeArrowheads="1"/>
          </p:cNvSpPr>
          <p:nvPr/>
        </p:nvSpPr>
        <p:spPr bwMode="auto">
          <a:xfrm>
            <a:off x="7239000" y="4897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8" name="Rectangle 34"/>
          <p:cNvSpPr>
            <a:spLocks noChangeArrowheads="1"/>
          </p:cNvSpPr>
          <p:nvPr/>
        </p:nvSpPr>
        <p:spPr bwMode="auto">
          <a:xfrm>
            <a:off x="7239000" y="5278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9" name="Rectangle 34"/>
          <p:cNvSpPr>
            <a:spLocks noChangeArrowheads="1"/>
          </p:cNvSpPr>
          <p:nvPr/>
        </p:nvSpPr>
        <p:spPr bwMode="auto">
          <a:xfrm>
            <a:off x="7246938" y="5659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5"/>
          <p:cNvSpPr>
            <a:spLocks noChangeArrowheads="1"/>
          </p:cNvSpPr>
          <p:nvPr/>
        </p:nvSpPr>
        <p:spPr bwMode="auto">
          <a:xfrm>
            <a:off x="20113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20113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20113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20113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9"/>
          <p:cNvSpPr>
            <a:spLocks noChangeArrowheads="1"/>
          </p:cNvSpPr>
          <p:nvPr/>
        </p:nvSpPr>
        <p:spPr bwMode="auto">
          <a:xfrm>
            <a:off x="20113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20113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Rectangle 11"/>
          <p:cNvSpPr>
            <a:spLocks noChangeArrowheads="1"/>
          </p:cNvSpPr>
          <p:nvPr/>
        </p:nvSpPr>
        <p:spPr bwMode="auto">
          <a:xfrm>
            <a:off x="20113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ectangle 12"/>
          <p:cNvSpPr>
            <a:spLocks noChangeArrowheads="1"/>
          </p:cNvSpPr>
          <p:nvPr/>
        </p:nvSpPr>
        <p:spPr bwMode="auto">
          <a:xfrm>
            <a:off x="23161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ectangle 13"/>
          <p:cNvSpPr>
            <a:spLocks noChangeArrowheads="1"/>
          </p:cNvSpPr>
          <p:nvPr/>
        </p:nvSpPr>
        <p:spPr bwMode="auto">
          <a:xfrm>
            <a:off x="23161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23161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ectangle 15"/>
          <p:cNvSpPr>
            <a:spLocks noChangeArrowheads="1"/>
          </p:cNvSpPr>
          <p:nvPr/>
        </p:nvSpPr>
        <p:spPr bwMode="auto">
          <a:xfrm>
            <a:off x="23161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16"/>
          <p:cNvSpPr>
            <a:spLocks noChangeArrowheads="1"/>
          </p:cNvSpPr>
          <p:nvPr/>
        </p:nvSpPr>
        <p:spPr bwMode="auto">
          <a:xfrm>
            <a:off x="23161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17"/>
          <p:cNvSpPr>
            <a:spLocks noChangeArrowheads="1"/>
          </p:cNvSpPr>
          <p:nvPr/>
        </p:nvSpPr>
        <p:spPr bwMode="auto">
          <a:xfrm>
            <a:off x="23161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18"/>
          <p:cNvSpPr>
            <a:spLocks noChangeArrowheads="1"/>
          </p:cNvSpPr>
          <p:nvPr/>
        </p:nvSpPr>
        <p:spPr bwMode="auto">
          <a:xfrm>
            <a:off x="23161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19"/>
          <p:cNvSpPr>
            <a:spLocks noChangeArrowheads="1"/>
          </p:cNvSpPr>
          <p:nvPr/>
        </p:nvSpPr>
        <p:spPr bwMode="auto">
          <a:xfrm>
            <a:off x="26209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0"/>
          <p:cNvSpPr>
            <a:spLocks noChangeArrowheads="1"/>
          </p:cNvSpPr>
          <p:nvPr/>
        </p:nvSpPr>
        <p:spPr bwMode="auto">
          <a:xfrm>
            <a:off x="26209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1"/>
          <p:cNvSpPr>
            <a:spLocks noChangeArrowheads="1"/>
          </p:cNvSpPr>
          <p:nvPr/>
        </p:nvSpPr>
        <p:spPr bwMode="auto">
          <a:xfrm>
            <a:off x="26209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Rectangle 22"/>
          <p:cNvSpPr>
            <a:spLocks noChangeArrowheads="1"/>
          </p:cNvSpPr>
          <p:nvPr/>
        </p:nvSpPr>
        <p:spPr bwMode="auto">
          <a:xfrm>
            <a:off x="26209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Rectangle 23"/>
          <p:cNvSpPr>
            <a:spLocks noChangeArrowheads="1"/>
          </p:cNvSpPr>
          <p:nvPr/>
        </p:nvSpPr>
        <p:spPr bwMode="auto">
          <a:xfrm>
            <a:off x="26209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Rectangle 24"/>
          <p:cNvSpPr>
            <a:spLocks noChangeArrowheads="1"/>
          </p:cNvSpPr>
          <p:nvPr/>
        </p:nvSpPr>
        <p:spPr bwMode="auto">
          <a:xfrm>
            <a:off x="26209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4" name="Rectangle 25"/>
          <p:cNvSpPr>
            <a:spLocks noChangeArrowheads="1"/>
          </p:cNvSpPr>
          <p:nvPr/>
        </p:nvSpPr>
        <p:spPr bwMode="auto">
          <a:xfrm>
            <a:off x="26209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20113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Rectangle 35"/>
          <p:cNvSpPr>
            <a:spLocks noChangeArrowheads="1"/>
          </p:cNvSpPr>
          <p:nvPr/>
        </p:nvSpPr>
        <p:spPr bwMode="auto">
          <a:xfrm>
            <a:off x="23161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Rectangle 36"/>
          <p:cNvSpPr>
            <a:spLocks noChangeArrowheads="1"/>
          </p:cNvSpPr>
          <p:nvPr/>
        </p:nvSpPr>
        <p:spPr bwMode="auto">
          <a:xfrm>
            <a:off x="26209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990725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23352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40" name="Rectangle 39"/>
          <p:cNvSpPr>
            <a:spLocks noChangeArrowheads="1"/>
          </p:cNvSpPr>
          <p:nvPr/>
        </p:nvSpPr>
        <p:spPr bwMode="auto">
          <a:xfrm>
            <a:off x="26400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41" name="Rectangle 40"/>
          <p:cNvSpPr>
            <a:spLocks noChangeArrowheads="1"/>
          </p:cNvSpPr>
          <p:nvPr/>
        </p:nvSpPr>
        <p:spPr bwMode="auto">
          <a:xfrm>
            <a:off x="2925763" y="2232025"/>
            <a:ext cx="284162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2925763" y="2611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Rectangle 42"/>
          <p:cNvSpPr>
            <a:spLocks noChangeArrowheads="1"/>
          </p:cNvSpPr>
          <p:nvPr/>
        </p:nvSpPr>
        <p:spPr bwMode="auto">
          <a:xfrm>
            <a:off x="2925763" y="2992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4" name="Rectangle 43"/>
          <p:cNvSpPr>
            <a:spLocks noChangeArrowheads="1"/>
          </p:cNvSpPr>
          <p:nvPr/>
        </p:nvSpPr>
        <p:spPr bwMode="auto">
          <a:xfrm>
            <a:off x="2925763" y="3373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>
            <a:spLocks noChangeArrowheads="1"/>
          </p:cNvSpPr>
          <p:nvPr/>
        </p:nvSpPr>
        <p:spPr bwMode="auto">
          <a:xfrm>
            <a:off x="2925763" y="3754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ectangle 45"/>
          <p:cNvSpPr>
            <a:spLocks noChangeArrowheads="1"/>
          </p:cNvSpPr>
          <p:nvPr/>
        </p:nvSpPr>
        <p:spPr bwMode="auto">
          <a:xfrm>
            <a:off x="2925763" y="4135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Rectangle 46"/>
          <p:cNvSpPr>
            <a:spLocks noChangeArrowheads="1"/>
          </p:cNvSpPr>
          <p:nvPr/>
        </p:nvSpPr>
        <p:spPr bwMode="auto">
          <a:xfrm>
            <a:off x="2925763" y="4516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>
            <a:spLocks noChangeArrowheads="1"/>
          </p:cNvSpPr>
          <p:nvPr/>
        </p:nvSpPr>
        <p:spPr bwMode="auto">
          <a:xfrm>
            <a:off x="2925763" y="4897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>
            <a:spLocks noChangeArrowheads="1"/>
          </p:cNvSpPr>
          <p:nvPr/>
        </p:nvSpPr>
        <p:spPr bwMode="auto">
          <a:xfrm>
            <a:off x="2944813" y="1871663"/>
            <a:ext cx="267703" cy="274434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spAutoFit/>
          </a:bodyPr>
          <a:lstStyle/>
          <a:p>
            <a:r>
              <a:rPr lang="en-US" sz="1200" b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</a:p>
        </p:txBody>
      </p:sp>
      <p:sp>
        <p:nvSpPr>
          <p:cNvPr id="50" name="Rectangle 85"/>
          <p:cNvSpPr>
            <a:spLocks noChangeArrowheads="1"/>
          </p:cNvSpPr>
          <p:nvPr/>
        </p:nvSpPr>
        <p:spPr bwMode="auto">
          <a:xfrm>
            <a:off x="3265488" y="2228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86"/>
          <p:cNvSpPr>
            <a:spLocks noChangeArrowheads="1"/>
          </p:cNvSpPr>
          <p:nvPr/>
        </p:nvSpPr>
        <p:spPr bwMode="auto">
          <a:xfrm>
            <a:off x="3265488" y="2609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87"/>
          <p:cNvSpPr>
            <a:spLocks noChangeArrowheads="1"/>
          </p:cNvSpPr>
          <p:nvPr/>
        </p:nvSpPr>
        <p:spPr bwMode="auto">
          <a:xfrm>
            <a:off x="3265488" y="2990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88"/>
          <p:cNvSpPr>
            <a:spLocks noChangeArrowheads="1"/>
          </p:cNvSpPr>
          <p:nvPr/>
        </p:nvSpPr>
        <p:spPr bwMode="auto">
          <a:xfrm>
            <a:off x="3265488" y="4514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ectangle 89"/>
          <p:cNvSpPr>
            <a:spLocks noChangeArrowheads="1"/>
          </p:cNvSpPr>
          <p:nvPr/>
        </p:nvSpPr>
        <p:spPr bwMode="auto">
          <a:xfrm>
            <a:off x="3265488" y="3752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Rectangle 90"/>
          <p:cNvSpPr>
            <a:spLocks noChangeArrowheads="1"/>
          </p:cNvSpPr>
          <p:nvPr/>
        </p:nvSpPr>
        <p:spPr bwMode="auto">
          <a:xfrm>
            <a:off x="3265488" y="4133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Rectangle 91"/>
          <p:cNvSpPr>
            <a:spLocks noChangeArrowheads="1"/>
          </p:cNvSpPr>
          <p:nvPr/>
        </p:nvSpPr>
        <p:spPr bwMode="auto">
          <a:xfrm>
            <a:off x="3265488" y="3371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92"/>
          <p:cNvSpPr>
            <a:spLocks noChangeArrowheads="1"/>
          </p:cNvSpPr>
          <p:nvPr/>
        </p:nvSpPr>
        <p:spPr bwMode="auto">
          <a:xfrm>
            <a:off x="3265488" y="4895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 Box 99"/>
          <p:cNvSpPr txBox="1">
            <a:spLocks noChangeArrowheads="1"/>
          </p:cNvSpPr>
          <p:nvPr/>
        </p:nvSpPr>
        <p:spPr bwMode="auto">
          <a:xfrm>
            <a:off x="2447925" y="1524000"/>
            <a:ext cx="35859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i="1" dirty="0" err="1">
                <a:solidFill>
                  <a:schemeClr val="bg1"/>
                </a:solidFill>
                <a:latin typeface="Gill Sans"/>
                <a:cs typeface="Gill Sans"/>
              </a:rPr>
              <a:t>tf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9" name="Text Box 101"/>
          <p:cNvSpPr txBox="1">
            <a:spLocks noChangeArrowheads="1"/>
          </p:cNvSpPr>
          <p:nvPr/>
        </p:nvSpPr>
        <p:spPr bwMode="auto">
          <a:xfrm>
            <a:off x="3200400" y="1828800"/>
            <a:ext cx="39706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df</a:t>
            </a:r>
            <a:endParaRPr lang="en-US" sz="18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Rectangle 19"/>
          <p:cNvSpPr>
            <a:spLocks noChangeArrowheads="1"/>
          </p:cNvSpPr>
          <p:nvPr/>
        </p:nvSpPr>
        <p:spPr bwMode="auto">
          <a:xfrm>
            <a:off x="838200" y="2232025"/>
            <a:ext cx="1152525" cy="300038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Rectangle 19"/>
          <p:cNvSpPr>
            <a:spLocks noChangeArrowheads="1"/>
          </p:cNvSpPr>
          <p:nvPr/>
        </p:nvSpPr>
        <p:spPr bwMode="auto">
          <a:xfrm>
            <a:off x="838200" y="2611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Rectangle 19"/>
          <p:cNvSpPr>
            <a:spLocks noChangeArrowheads="1"/>
          </p:cNvSpPr>
          <p:nvPr/>
        </p:nvSpPr>
        <p:spPr bwMode="auto">
          <a:xfrm>
            <a:off x="838200" y="2992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19"/>
          <p:cNvSpPr>
            <a:spLocks noChangeArrowheads="1"/>
          </p:cNvSpPr>
          <p:nvPr/>
        </p:nvSpPr>
        <p:spPr bwMode="auto">
          <a:xfrm>
            <a:off x="838200" y="3373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Rectangle 19"/>
          <p:cNvSpPr>
            <a:spLocks noChangeArrowheads="1"/>
          </p:cNvSpPr>
          <p:nvPr/>
        </p:nvSpPr>
        <p:spPr bwMode="auto">
          <a:xfrm>
            <a:off x="838200" y="3754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Rectangle 19"/>
          <p:cNvSpPr>
            <a:spLocks noChangeArrowheads="1"/>
          </p:cNvSpPr>
          <p:nvPr/>
        </p:nvSpPr>
        <p:spPr bwMode="auto">
          <a:xfrm>
            <a:off x="838200" y="4135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19"/>
          <p:cNvSpPr>
            <a:spLocks noChangeArrowheads="1"/>
          </p:cNvSpPr>
          <p:nvPr/>
        </p:nvSpPr>
        <p:spPr bwMode="auto">
          <a:xfrm>
            <a:off x="838200" y="4516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7" name="Rectangle 19"/>
          <p:cNvSpPr>
            <a:spLocks noChangeArrowheads="1"/>
          </p:cNvSpPr>
          <p:nvPr/>
        </p:nvSpPr>
        <p:spPr bwMode="auto">
          <a:xfrm>
            <a:off x="838200" y="4897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" name="Rectangle 85"/>
          <p:cNvSpPr>
            <a:spLocks noChangeArrowheads="1"/>
          </p:cNvSpPr>
          <p:nvPr/>
        </p:nvSpPr>
        <p:spPr bwMode="black">
          <a:xfrm>
            <a:off x="6501606" y="2228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0" name="Rectangle 86"/>
          <p:cNvSpPr>
            <a:spLocks noChangeArrowheads="1"/>
          </p:cNvSpPr>
          <p:nvPr/>
        </p:nvSpPr>
        <p:spPr bwMode="black">
          <a:xfrm>
            <a:off x="6501606" y="2609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1" name="Rectangle 87"/>
          <p:cNvSpPr>
            <a:spLocks noChangeArrowheads="1"/>
          </p:cNvSpPr>
          <p:nvPr/>
        </p:nvSpPr>
        <p:spPr bwMode="black">
          <a:xfrm>
            <a:off x="6501606" y="2990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2" name="Rectangle 88"/>
          <p:cNvSpPr>
            <a:spLocks noChangeArrowheads="1"/>
          </p:cNvSpPr>
          <p:nvPr/>
        </p:nvSpPr>
        <p:spPr bwMode="black">
          <a:xfrm>
            <a:off x="6501606" y="4514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3" name="Rectangle 89"/>
          <p:cNvSpPr>
            <a:spLocks noChangeArrowheads="1"/>
          </p:cNvSpPr>
          <p:nvPr/>
        </p:nvSpPr>
        <p:spPr bwMode="black">
          <a:xfrm>
            <a:off x="6501606" y="3752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4" name="Rectangle 90"/>
          <p:cNvSpPr>
            <a:spLocks noChangeArrowheads="1"/>
          </p:cNvSpPr>
          <p:nvPr/>
        </p:nvSpPr>
        <p:spPr bwMode="black">
          <a:xfrm>
            <a:off x="6501606" y="4133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5" name="Rectangle 91"/>
          <p:cNvSpPr>
            <a:spLocks noChangeArrowheads="1"/>
          </p:cNvSpPr>
          <p:nvPr/>
        </p:nvSpPr>
        <p:spPr bwMode="black">
          <a:xfrm>
            <a:off x="6501606" y="3371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6" name="Rectangle 92"/>
          <p:cNvSpPr>
            <a:spLocks noChangeArrowheads="1"/>
          </p:cNvSpPr>
          <p:nvPr/>
        </p:nvSpPr>
        <p:spPr bwMode="black">
          <a:xfrm>
            <a:off x="6501606" y="4895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7" name="Rectangle 19"/>
          <p:cNvSpPr>
            <a:spLocks noChangeArrowheads="1"/>
          </p:cNvSpPr>
          <p:nvPr/>
        </p:nvSpPr>
        <p:spPr bwMode="auto">
          <a:xfrm>
            <a:off x="5194299" y="2232025"/>
            <a:ext cx="1150938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8" name="Rectangle 19"/>
          <p:cNvSpPr>
            <a:spLocks noChangeArrowheads="1"/>
          </p:cNvSpPr>
          <p:nvPr/>
        </p:nvSpPr>
        <p:spPr bwMode="auto">
          <a:xfrm>
            <a:off x="5194299" y="2611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9" name="Rectangle 19"/>
          <p:cNvSpPr>
            <a:spLocks noChangeArrowheads="1"/>
          </p:cNvSpPr>
          <p:nvPr/>
        </p:nvSpPr>
        <p:spPr bwMode="auto">
          <a:xfrm>
            <a:off x="5194299" y="2992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egg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0" name="Rectangle 19"/>
          <p:cNvSpPr>
            <a:spLocks noChangeArrowheads="1"/>
          </p:cNvSpPr>
          <p:nvPr/>
        </p:nvSpPr>
        <p:spPr bwMode="auto">
          <a:xfrm>
            <a:off x="5194299" y="3374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1" name="Rectangle 19"/>
          <p:cNvSpPr>
            <a:spLocks noChangeArrowheads="1"/>
          </p:cNvSpPr>
          <p:nvPr/>
        </p:nvSpPr>
        <p:spPr bwMode="auto">
          <a:xfrm>
            <a:off x="5194299" y="3754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green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2" name="Rectangle 19"/>
          <p:cNvSpPr>
            <a:spLocks noChangeArrowheads="1"/>
          </p:cNvSpPr>
          <p:nvPr/>
        </p:nvSpPr>
        <p:spPr bwMode="auto">
          <a:xfrm>
            <a:off x="5194299" y="4135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ham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3" name="Rectangle 19"/>
          <p:cNvSpPr>
            <a:spLocks noChangeArrowheads="1"/>
          </p:cNvSpPr>
          <p:nvPr/>
        </p:nvSpPr>
        <p:spPr bwMode="auto">
          <a:xfrm>
            <a:off x="5194299" y="4516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4" name="Rectangle 19"/>
          <p:cNvSpPr>
            <a:spLocks noChangeArrowheads="1"/>
          </p:cNvSpPr>
          <p:nvPr/>
        </p:nvSpPr>
        <p:spPr bwMode="auto">
          <a:xfrm>
            <a:off x="5194299" y="4897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03" name="Straight Arrow Connector 227"/>
          <p:cNvCxnSpPr>
            <a:cxnSpLocks noChangeShapeType="1"/>
            <a:stCxn id="87" idx="3"/>
            <a:endCxn id="79" idx="1"/>
          </p:cNvCxnSpPr>
          <p:nvPr/>
        </p:nvCxnSpPr>
        <p:spPr bwMode="auto">
          <a:xfrm flipV="1">
            <a:off x="6345237" y="2381456"/>
            <a:ext cx="156369" cy="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4" name="Straight Arrow Connector 228"/>
          <p:cNvCxnSpPr>
            <a:cxnSpLocks noChangeShapeType="1"/>
            <a:stCxn id="79" idx="3"/>
            <a:endCxn id="163" idx="1"/>
          </p:cNvCxnSpPr>
          <p:nvPr/>
        </p:nvCxnSpPr>
        <p:spPr bwMode="auto">
          <a:xfrm>
            <a:off x="6783736" y="2381456"/>
            <a:ext cx="169165" cy="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5" name="Straight Arrow Connector 231"/>
          <p:cNvCxnSpPr>
            <a:cxnSpLocks noChangeShapeType="1"/>
            <a:stCxn id="88" idx="3"/>
            <a:endCxn id="80" idx="1"/>
          </p:cNvCxnSpPr>
          <p:nvPr/>
        </p:nvCxnSpPr>
        <p:spPr bwMode="auto">
          <a:xfrm>
            <a:off x="6345237" y="2761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6" name="Straight Arrow Connector 232"/>
          <p:cNvCxnSpPr>
            <a:cxnSpLocks noChangeShapeType="1"/>
            <a:stCxn id="80" idx="3"/>
            <a:endCxn id="157" idx="1"/>
          </p:cNvCxnSpPr>
          <p:nvPr/>
        </p:nvCxnSpPr>
        <p:spPr bwMode="auto">
          <a:xfrm flipV="1">
            <a:off x="6783736" y="2761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7" name="Straight Arrow Connector 233"/>
          <p:cNvCxnSpPr>
            <a:cxnSpLocks noChangeShapeType="1"/>
            <a:stCxn id="89" idx="3"/>
            <a:endCxn id="81" idx="1"/>
          </p:cNvCxnSpPr>
          <p:nvPr/>
        </p:nvCxnSpPr>
        <p:spPr bwMode="auto">
          <a:xfrm>
            <a:off x="6345237" y="3142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8" name="Straight Arrow Connector 234"/>
          <p:cNvCxnSpPr>
            <a:cxnSpLocks noChangeShapeType="1"/>
            <a:stCxn id="81" idx="3"/>
            <a:endCxn id="158" idx="1"/>
          </p:cNvCxnSpPr>
          <p:nvPr/>
        </p:nvCxnSpPr>
        <p:spPr bwMode="auto">
          <a:xfrm flipV="1">
            <a:off x="6783736" y="3142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09" name="Straight Arrow Connector 235"/>
          <p:cNvCxnSpPr>
            <a:cxnSpLocks noChangeShapeType="1"/>
            <a:stCxn id="90" idx="3"/>
            <a:endCxn id="85" idx="1"/>
          </p:cNvCxnSpPr>
          <p:nvPr/>
        </p:nvCxnSpPr>
        <p:spPr bwMode="auto">
          <a:xfrm flipV="1">
            <a:off x="6345237" y="3524456"/>
            <a:ext cx="156369" cy="1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0" name="Straight Arrow Connector 236"/>
          <p:cNvCxnSpPr>
            <a:cxnSpLocks noChangeShapeType="1"/>
            <a:stCxn id="85" idx="3"/>
            <a:endCxn id="159" idx="1"/>
          </p:cNvCxnSpPr>
          <p:nvPr/>
        </p:nvCxnSpPr>
        <p:spPr bwMode="auto">
          <a:xfrm>
            <a:off x="6783736" y="3524456"/>
            <a:ext cx="169165" cy="58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1" name="Straight Arrow Connector 237"/>
          <p:cNvCxnSpPr>
            <a:cxnSpLocks noChangeShapeType="1"/>
            <a:stCxn id="91" idx="3"/>
            <a:endCxn id="83" idx="1"/>
          </p:cNvCxnSpPr>
          <p:nvPr/>
        </p:nvCxnSpPr>
        <p:spPr bwMode="auto">
          <a:xfrm>
            <a:off x="6345237" y="3904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2" name="Straight Arrow Connector 238"/>
          <p:cNvCxnSpPr>
            <a:cxnSpLocks noChangeShapeType="1"/>
            <a:stCxn id="83" idx="3"/>
            <a:endCxn id="161" idx="1"/>
          </p:cNvCxnSpPr>
          <p:nvPr/>
        </p:nvCxnSpPr>
        <p:spPr bwMode="auto">
          <a:xfrm flipV="1">
            <a:off x="6783736" y="3904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3" name="Straight Arrow Connector 239"/>
          <p:cNvCxnSpPr>
            <a:cxnSpLocks noChangeShapeType="1"/>
            <a:stCxn id="92" idx="3"/>
            <a:endCxn id="84" idx="1"/>
          </p:cNvCxnSpPr>
          <p:nvPr/>
        </p:nvCxnSpPr>
        <p:spPr bwMode="auto">
          <a:xfrm>
            <a:off x="6345237" y="4285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4" name="Straight Arrow Connector 240"/>
          <p:cNvCxnSpPr>
            <a:cxnSpLocks noChangeShapeType="1"/>
            <a:stCxn id="84" idx="3"/>
            <a:endCxn id="160" idx="1"/>
          </p:cNvCxnSpPr>
          <p:nvPr/>
        </p:nvCxnSpPr>
        <p:spPr bwMode="auto">
          <a:xfrm flipV="1">
            <a:off x="6783736" y="4285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5" name="Straight Arrow Connector 241"/>
          <p:cNvCxnSpPr>
            <a:cxnSpLocks noChangeShapeType="1"/>
            <a:stCxn id="93" idx="3"/>
            <a:endCxn id="82" idx="1"/>
          </p:cNvCxnSpPr>
          <p:nvPr/>
        </p:nvCxnSpPr>
        <p:spPr bwMode="auto">
          <a:xfrm>
            <a:off x="6345237" y="4666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6" name="Straight Arrow Connector 242"/>
          <p:cNvCxnSpPr>
            <a:cxnSpLocks noChangeShapeType="1"/>
            <a:stCxn id="82" idx="3"/>
            <a:endCxn id="162" idx="1"/>
          </p:cNvCxnSpPr>
          <p:nvPr/>
        </p:nvCxnSpPr>
        <p:spPr bwMode="auto">
          <a:xfrm flipV="1">
            <a:off x="6783736" y="4666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7" name="Straight Arrow Connector 243"/>
          <p:cNvCxnSpPr>
            <a:cxnSpLocks noChangeShapeType="1"/>
            <a:stCxn id="94" idx="3"/>
            <a:endCxn id="86" idx="1"/>
          </p:cNvCxnSpPr>
          <p:nvPr/>
        </p:nvCxnSpPr>
        <p:spPr bwMode="auto">
          <a:xfrm>
            <a:off x="6345237" y="5047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18" name="Straight Arrow Connector 244"/>
          <p:cNvCxnSpPr>
            <a:cxnSpLocks noChangeShapeType="1"/>
            <a:stCxn id="86" idx="3"/>
            <a:endCxn id="164" idx="1"/>
          </p:cNvCxnSpPr>
          <p:nvPr/>
        </p:nvCxnSpPr>
        <p:spPr bwMode="auto">
          <a:xfrm flipV="1">
            <a:off x="6783736" y="5047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23" name="Rectangle 122"/>
          <p:cNvSpPr>
            <a:spLocks noChangeArrowheads="1"/>
          </p:cNvSpPr>
          <p:nvPr/>
        </p:nvSpPr>
        <p:spPr bwMode="auto">
          <a:xfrm>
            <a:off x="20113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4" name="Rectangle 123"/>
          <p:cNvSpPr>
            <a:spLocks noChangeArrowheads="1"/>
          </p:cNvSpPr>
          <p:nvPr/>
        </p:nvSpPr>
        <p:spPr bwMode="auto">
          <a:xfrm>
            <a:off x="23161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5" name="Rectangle 124"/>
          <p:cNvSpPr>
            <a:spLocks noChangeArrowheads="1"/>
          </p:cNvSpPr>
          <p:nvPr/>
        </p:nvSpPr>
        <p:spPr bwMode="auto">
          <a:xfrm>
            <a:off x="26209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6" name="Rectangle 125"/>
          <p:cNvSpPr>
            <a:spLocks noChangeArrowheads="1"/>
          </p:cNvSpPr>
          <p:nvPr/>
        </p:nvSpPr>
        <p:spPr bwMode="auto">
          <a:xfrm>
            <a:off x="2925763" y="5278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7" name="Rectangle 92"/>
          <p:cNvSpPr>
            <a:spLocks noChangeArrowheads="1"/>
          </p:cNvSpPr>
          <p:nvPr/>
        </p:nvSpPr>
        <p:spPr bwMode="auto">
          <a:xfrm>
            <a:off x="3265488" y="5276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8" name="Rectangle 19"/>
          <p:cNvSpPr>
            <a:spLocks noChangeArrowheads="1"/>
          </p:cNvSpPr>
          <p:nvPr/>
        </p:nvSpPr>
        <p:spPr bwMode="auto">
          <a:xfrm>
            <a:off x="838200" y="5278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9" name="Rectangle 128"/>
          <p:cNvSpPr>
            <a:spLocks noChangeArrowheads="1"/>
          </p:cNvSpPr>
          <p:nvPr/>
        </p:nvSpPr>
        <p:spPr bwMode="auto">
          <a:xfrm>
            <a:off x="20113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0" name="Rectangle 129"/>
          <p:cNvSpPr>
            <a:spLocks noChangeArrowheads="1"/>
          </p:cNvSpPr>
          <p:nvPr/>
        </p:nvSpPr>
        <p:spPr bwMode="auto">
          <a:xfrm>
            <a:off x="23161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1" name="Rectangle 130"/>
          <p:cNvSpPr>
            <a:spLocks noChangeArrowheads="1"/>
          </p:cNvSpPr>
          <p:nvPr/>
        </p:nvSpPr>
        <p:spPr bwMode="auto">
          <a:xfrm>
            <a:off x="26209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2" name="Rectangle 131"/>
          <p:cNvSpPr>
            <a:spLocks noChangeArrowheads="1"/>
          </p:cNvSpPr>
          <p:nvPr/>
        </p:nvSpPr>
        <p:spPr bwMode="auto">
          <a:xfrm>
            <a:off x="2925763" y="5659438"/>
            <a:ext cx="284162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endParaRPr lang="en-US" sz="14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3" name="Rectangle 92"/>
          <p:cNvSpPr>
            <a:spLocks noChangeArrowheads="1"/>
          </p:cNvSpPr>
          <p:nvPr/>
        </p:nvSpPr>
        <p:spPr bwMode="auto">
          <a:xfrm>
            <a:off x="3265488" y="5657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4" name="Rectangle 19"/>
          <p:cNvSpPr>
            <a:spLocks noChangeArrowheads="1"/>
          </p:cNvSpPr>
          <p:nvPr/>
        </p:nvSpPr>
        <p:spPr bwMode="auto">
          <a:xfrm>
            <a:off x="838200" y="5659438"/>
            <a:ext cx="1152525" cy="300037"/>
          </a:xfrm>
          <a:prstGeom prst="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7" name="Rectangle 92"/>
          <p:cNvSpPr>
            <a:spLocks noChangeArrowheads="1"/>
          </p:cNvSpPr>
          <p:nvPr/>
        </p:nvSpPr>
        <p:spPr bwMode="black">
          <a:xfrm>
            <a:off x="6501606" y="5276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8" name="Rectangle 19"/>
          <p:cNvSpPr>
            <a:spLocks noChangeArrowheads="1"/>
          </p:cNvSpPr>
          <p:nvPr/>
        </p:nvSpPr>
        <p:spPr bwMode="auto">
          <a:xfrm>
            <a:off x="5194299" y="5278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39" name="Straight Arrow Connector 243"/>
          <p:cNvCxnSpPr>
            <a:cxnSpLocks noChangeShapeType="1"/>
            <a:stCxn id="138" idx="3"/>
            <a:endCxn id="137" idx="1"/>
          </p:cNvCxnSpPr>
          <p:nvPr/>
        </p:nvCxnSpPr>
        <p:spPr bwMode="auto">
          <a:xfrm>
            <a:off x="6345237" y="5428457"/>
            <a:ext cx="156369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0" name="Straight Arrow Connector 244"/>
          <p:cNvCxnSpPr>
            <a:cxnSpLocks noChangeShapeType="1"/>
            <a:stCxn id="137" idx="3"/>
            <a:endCxn id="166" idx="1"/>
          </p:cNvCxnSpPr>
          <p:nvPr/>
        </p:nvCxnSpPr>
        <p:spPr bwMode="auto">
          <a:xfrm flipV="1">
            <a:off x="6783736" y="5428457"/>
            <a:ext cx="169165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42" name="Rectangle 92"/>
          <p:cNvSpPr>
            <a:spLocks noChangeArrowheads="1"/>
          </p:cNvSpPr>
          <p:nvPr/>
        </p:nvSpPr>
        <p:spPr bwMode="black">
          <a:xfrm>
            <a:off x="6501606" y="5657850"/>
            <a:ext cx="282130" cy="30521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90488" tIns="44450" rIns="90488" bIns="4445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3" name="Rectangle 19"/>
          <p:cNvSpPr>
            <a:spLocks noChangeArrowheads="1"/>
          </p:cNvSpPr>
          <p:nvPr/>
        </p:nvSpPr>
        <p:spPr bwMode="auto">
          <a:xfrm>
            <a:off x="5202237" y="5659438"/>
            <a:ext cx="1150938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44" name="Straight Arrow Connector 243"/>
          <p:cNvCxnSpPr>
            <a:cxnSpLocks noChangeShapeType="1"/>
            <a:stCxn id="143" idx="3"/>
            <a:endCxn id="142" idx="1"/>
          </p:cNvCxnSpPr>
          <p:nvPr/>
        </p:nvCxnSpPr>
        <p:spPr bwMode="auto">
          <a:xfrm>
            <a:off x="6353175" y="5809457"/>
            <a:ext cx="148431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cxnSp>
        <p:nvCxnSpPr>
          <p:cNvPr id="145" name="Straight Arrow Connector 244"/>
          <p:cNvCxnSpPr>
            <a:cxnSpLocks noChangeShapeType="1"/>
            <a:stCxn id="142" idx="3"/>
            <a:endCxn id="167" idx="1"/>
          </p:cNvCxnSpPr>
          <p:nvPr/>
        </p:nvCxnSpPr>
        <p:spPr bwMode="auto">
          <a:xfrm flipV="1">
            <a:off x="6783736" y="5809457"/>
            <a:ext cx="177103" cy="999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sp>
        <p:nvSpPr>
          <p:cNvPr id="157" name="Rectangle 6"/>
          <p:cNvSpPr>
            <a:spLocks noChangeArrowheads="1"/>
          </p:cNvSpPr>
          <p:nvPr/>
        </p:nvSpPr>
        <p:spPr bwMode="auto">
          <a:xfrm>
            <a:off x="6952901" y="2611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8" name="Rectangle 7"/>
          <p:cNvSpPr>
            <a:spLocks noChangeArrowheads="1"/>
          </p:cNvSpPr>
          <p:nvPr/>
        </p:nvSpPr>
        <p:spPr bwMode="auto">
          <a:xfrm>
            <a:off x="6952901" y="2992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9" name="Rectangle 8"/>
          <p:cNvSpPr>
            <a:spLocks noChangeArrowheads="1"/>
          </p:cNvSpPr>
          <p:nvPr/>
        </p:nvSpPr>
        <p:spPr bwMode="auto">
          <a:xfrm>
            <a:off x="6952901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0" name="Rectangle 10"/>
          <p:cNvSpPr>
            <a:spLocks noChangeArrowheads="1"/>
          </p:cNvSpPr>
          <p:nvPr/>
        </p:nvSpPr>
        <p:spPr bwMode="auto">
          <a:xfrm>
            <a:off x="6952901" y="4135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1" name="Rectangle 16"/>
          <p:cNvSpPr>
            <a:spLocks noChangeArrowheads="1"/>
          </p:cNvSpPr>
          <p:nvPr/>
        </p:nvSpPr>
        <p:spPr bwMode="auto">
          <a:xfrm>
            <a:off x="6952901" y="3754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4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2" name="Rectangle 18"/>
          <p:cNvSpPr>
            <a:spLocks noChangeArrowheads="1"/>
          </p:cNvSpPr>
          <p:nvPr/>
        </p:nvSpPr>
        <p:spPr bwMode="auto">
          <a:xfrm>
            <a:off x="6952901" y="4516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3" name="Rectangle 19"/>
          <p:cNvSpPr>
            <a:spLocks noChangeArrowheads="1"/>
          </p:cNvSpPr>
          <p:nvPr/>
        </p:nvSpPr>
        <p:spPr bwMode="auto">
          <a:xfrm>
            <a:off x="6952901" y="2232025"/>
            <a:ext cx="284163" cy="30003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4" name="Rectangle 34"/>
          <p:cNvSpPr>
            <a:spLocks noChangeArrowheads="1"/>
          </p:cNvSpPr>
          <p:nvPr/>
        </p:nvSpPr>
        <p:spPr bwMode="auto">
          <a:xfrm>
            <a:off x="6952901" y="4897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5" name="Rectangle 7"/>
          <p:cNvSpPr>
            <a:spLocks noChangeArrowheads="1"/>
          </p:cNvSpPr>
          <p:nvPr/>
        </p:nvSpPr>
        <p:spPr bwMode="auto">
          <a:xfrm>
            <a:off x="7991856" y="3375026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6" name="Rectangle 34"/>
          <p:cNvSpPr>
            <a:spLocks noChangeArrowheads="1"/>
          </p:cNvSpPr>
          <p:nvPr/>
        </p:nvSpPr>
        <p:spPr bwMode="auto">
          <a:xfrm>
            <a:off x="6952901" y="5278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7" name="Rectangle 34"/>
          <p:cNvSpPr>
            <a:spLocks noChangeArrowheads="1"/>
          </p:cNvSpPr>
          <p:nvPr/>
        </p:nvSpPr>
        <p:spPr bwMode="auto">
          <a:xfrm>
            <a:off x="6960839" y="5659438"/>
            <a:ext cx="284163" cy="30003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90488" tIns="44450" rIns="90488" bIns="44450" anchor="ctr"/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94" name="Straight Arrow Connector 236"/>
          <p:cNvCxnSpPr>
            <a:cxnSpLocks noChangeShapeType="1"/>
          </p:cNvCxnSpPr>
          <p:nvPr/>
        </p:nvCxnSpPr>
        <p:spPr bwMode="auto">
          <a:xfrm>
            <a:off x="7818120" y="3525045"/>
            <a:ext cx="173037" cy="1588"/>
          </a:xfrm>
          <a:prstGeom prst="straightConnector1">
            <a:avLst/>
          </a:prstGeom>
          <a:ln>
            <a:headEnd/>
            <a:tailEnd type="triangl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</p:cxnSp>
      <p:grpSp>
        <p:nvGrpSpPr>
          <p:cNvPr id="168" name="Group 16"/>
          <p:cNvGrpSpPr/>
          <p:nvPr/>
        </p:nvGrpSpPr>
        <p:grpSpPr>
          <a:xfrm>
            <a:off x="457200" y="762000"/>
            <a:ext cx="1940813" cy="490954"/>
            <a:chOff x="762000" y="1905000"/>
            <a:chExt cx="1940813" cy="490954"/>
          </a:xfrm>
        </p:grpSpPr>
        <p:sp>
          <p:nvSpPr>
            <p:cNvPr id="169" name="TextBox 168"/>
            <p:cNvSpPr txBox="1"/>
            <p:nvPr/>
          </p:nvSpPr>
          <p:spPr>
            <a:xfrm>
              <a:off x="838200" y="2057400"/>
              <a:ext cx="1864613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one fish, two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1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1" name="Group 32"/>
          <p:cNvGrpSpPr/>
          <p:nvPr/>
        </p:nvGrpSpPr>
        <p:grpSpPr>
          <a:xfrm>
            <a:off x="2474213" y="762000"/>
            <a:ext cx="1963255" cy="490954"/>
            <a:chOff x="762000" y="1905000"/>
            <a:chExt cx="1963255" cy="490954"/>
          </a:xfrm>
        </p:grpSpPr>
        <p:sp>
          <p:nvSpPr>
            <p:cNvPr id="172" name="TextBox 171"/>
            <p:cNvSpPr txBox="1"/>
            <p:nvPr/>
          </p:nvSpPr>
          <p:spPr>
            <a:xfrm>
              <a:off x="838200" y="2057400"/>
              <a:ext cx="188705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red fish, blue fish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2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5" name="Group 44"/>
          <p:cNvGrpSpPr/>
          <p:nvPr/>
        </p:nvGrpSpPr>
        <p:grpSpPr>
          <a:xfrm>
            <a:off x="4526771" y="762000"/>
            <a:ext cx="1528842" cy="490954"/>
            <a:chOff x="762000" y="1905000"/>
            <a:chExt cx="1528842" cy="490954"/>
          </a:xfrm>
        </p:grpSpPr>
        <p:sp>
          <p:nvSpPr>
            <p:cNvPr id="176" name="TextBox 175"/>
            <p:cNvSpPr txBox="1"/>
            <p:nvPr/>
          </p:nvSpPr>
          <p:spPr>
            <a:xfrm>
              <a:off x="838200" y="2057400"/>
              <a:ext cx="14526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cat in the hat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3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78" name="Group 44"/>
          <p:cNvGrpSpPr/>
          <p:nvPr/>
        </p:nvGrpSpPr>
        <p:grpSpPr>
          <a:xfrm>
            <a:off x="6208013" y="762000"/>
            <a:ext cx="2255002" cy="490954"/>
            <a:chOff x="762000" y="1905000"/>
            <a:chExt cx="2255002" cy="490954"/>
          </a:xfrm>
        </p:grpSpPr>
        <p:sp>
          <p:nvSpPr>
            <p:cNvPr id="201" name="TextBox 200"/>
            <p:cNvSpPr txBox="1"/>
            <p:nvPr/>
          </p:nvSpPr>
          <p:spPr>
            <a:xfrm>
              <a:off x="838200" y="2057400"/>
              <a:ext cx="217880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</a:rPr>
                <a:t>green eggs and ham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762000" y="1905000"/>
              <a:ext cx="603050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rgbClr val="FF0000"/>
                  </a:solidFill>
                </a:rPr>
                <a:t>Doc 4</a:t>
              </a:r>
              <a:endParaRPr lang="en-US" sz="1200" dirty="0">
                <a:solidFill>
                  <a:srgbClr val="FF0000"/>
                </a:solidFill>
              </a:endParaRPr>
            </a:p>
          </p:txBody>
        </p:sp>
      </p:grpSp>
      <p:sp>
        <p:nvSpPr>
          <p:cNvPr id="419" name="Right Arrow 245"/>
          <p:cNvSpPr>
            <a:spLocks noChangeArrowheads="1"/>
          </p:cNvSpPr>
          <p:nvPr/>
        </p:nvSpPr>
        <p:spPr bwMode="auto">
          <a:xfrm>
            <a:off x="3886200" y="3752850"/>
            <a:ext cx="685800" cy="5334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4392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0" grpId="0" animBg="1"/>
      <p:bldP spid="174" grpId="0" animBg="1"/>
      <p:bldP spid="179" grpId="0" animBg="1"/>
      <p:bldP spid="190" grpId="0" animBg="1"/>
      <p:bldP spid="191" grpId="0" animBg="1"/>
      <p:bldP spid="192" grpId="0" animBg="1"/>
      <p:bldP spid="193" grpId="0" animBg="1"/>
      <p:bldP spid="195" grpId="0" animBg="1"/>
      <p:bldP spid="196" grpId="0" animBg="1"/>
      <p:bldP spid="197" grpId="0" animBg="1"/>
      <p:bldP spid="199" grpId="0" animBg="1"/>
      <p:bldP spid="198" grpId="0" animBg="1"/>
      <p:bldP spid="180" grpId="0" animBg="1"/>
      <p:bldP spid="181" grpId="0" animBg="1"/>
      <p:bldP spid="182" grpId="0" animBg="1"/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137" grpId="0" animBg="1"/>
      <p:bldP spid="138" grpId="0" animBg="1"/>
      <p:bldP spid="142" grpId="0" animBg="1"/>
      <p:bldP spid="143" grpId="0" animBg="1"/>
      <p:bldP spid="157" grpId="0" animBg="1"/>
      <p:bldP spid="158" grpId="0" animBg="1"/>
      <p:bldP spid="159" grpId="0" animBg="1"/>
      <p:bldP spid="160" grpId="0" animBg="1"/>
      <p:bldP spid="161" grpId="0" animBg="1"/>
      <p:bldP spid="162" grpId="0" animBg="1"/>
      <p:bldP spid="163" grpId="0" animBg="1"/>
      <p:bldP spid="164" grpId="0" animBg="1"/>
      <p:bldP spid="165" grpId="0" animBg="1"/>
      <p:bldP spid="166" grpId="0" animBg="1"/>
      <p:bldP spid="167" grpId="0" animBg="1"/>
      <p:bldP spid="41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 bwMode="ltGray">
          <a:xfrm>
            <a:off x="5341491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9" name="Rectangle 28"/>
          <p:cNvSpPr/>
          <p:nvPr/>
        </p:nvSpPr>
        <p:spPr bwMode="ltGray">
          <a:xfrm>
            <a:off x="5341491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32" name="Rectangle 31"/>
          <p:cNvSpPr/>
          <p:nvPr/>
        </p:nvSpPr>
        <p:spPr bwMode="ltGray">
          <a:xfrm>
            <a:off x="5341491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38" name="Rectangle 37"/>
          <p:cNvSpPr/>
          <p:nvPr/>
        </p:nvSpPr>
        <p:spPr bwMode="ltGray">
          <a:xfrm>
            <a:off x="7815704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41" name="Rectangle 40"/>
          <p:cNvSpPr/>
          <p:nvPr/>
        </p:nvSpPr>
        <p:spPr bwMode="ltGray">
          <a:xfrm>
            <a:off x="7815704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0" name="Rectangle 49"/>
          <p:cNvSpPr/>
          <p:nvPr/>
        </p:nvSpPr>
        <p:spPr bwMode="ltGray">
          <a:xfrm>
            <a:off x="37338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3" name="Rectangle 52"/>
          <p:cNvSpPr/>
          <p:nvPr/>
        </p:nvSpPr>
        <p:spPr bwMode="ltGray">
          <a:xfrm>
            <a:off x="44196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6" name="Rectangle 55"/>
          <p:cNvSpPr/>
          <p:nvPr/>
        </p:nvSpPr>
        <p:spPr bwMode="ltGray">
          <a:xfrm>
            <a:off x="3733800" y="56388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9" name="Rectangle 58"/>
          <p:cNvSpPr/>
          <p:nvPr/>
        </p:nvSpPr>
        <p:spPr bwMode="ltGray">
          <a:xfrm>
            <a:off x="7086600" y="58336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2" name="Rectangle 61"/>
          <p:cNvSpPr/>
          <p:nvPr/>
        </p:nvSpPr>
        <p:spPr bwMode="ltGray">
          <a:xfrm>
            <a:off x="3733800" y="6096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5" name="Rectangle 64"/>
          <p:cNvSpPr/>
          <p:nvPr/>
        </p:nvSpPr>
        <p:spPr bwMode="ltGray">
          <a:xfrm>
            <a:off x="3733800" y="4724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8" name="Rectangle 67"/>
          <p:cNvSpPr/>
          <p:nvPr/>
        </p:nvSpPr>
        <p:spPr bwMode="ltGray">
          <a:xfrm>
            <a:off x="7086600" y="49954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71" name="Rectangle 70"/>
          <p:cNvSpPr/>
          <p:nvPr/>
        </p:nvSpPr>
        <p:spPr bwMode="ltGray">
          <a:xfrm>
            <a:off x="7086600" y="5410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0" name="Rectangle 9"/>
          <p:cNvSpPr/>
          <p:nvPr/>
        </p:nvSpPr>
        <p:spPr bwMode="ltGray">
          <a:xfrm>
            <a:off x="2743200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3" name="Rectangle 12"/>
          <p:cNvSpPr/>
          <p:nvPr/>
        </p:nvSpPr>
        <p:spPr bwMode="ltGray">
          <a:xfrm>
            <a:off x="2743200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/>
          <p:nvPr/>
        </p:nvSpPr>
        <p:spPr bwMode="ltGray">
          <a:xfrm>
            <a:off x="2743200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Indexing with MapReduce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 bwMode="ltGray">
          <a:xfrm>
            <a:off x="2458917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73117" y="19474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ltGray">
          <a:xfrm>
            <a:off x="2458917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73117" y="2404646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ltGray">
          <a:xfrm>
            <a:off x="2458917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773117" y="2861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" name="Group 16"/>
          <p:cNvGrpSpPr/>
          <p:nvPr/>
        </p:nvGrpSpPr>
        <p:grpSpPr>
          <a:xfrm>
            <a:off x="1544517" y="1261646"/>
            <a:ext cx="1839047" cy="521732"/>
            <a:chOff x="762000" y="1905000"/>
            <a:chExt cx="1839047" cy="521732"/>
          </a:xfrm>
        </p:grpSpPr>
        <p:sp>
          <p:nvSpPr>
            <p:cNvPr id="3" name="TextBox 2"/>
            <p:cNvSpPr txBox="1"/>
            <p:nvPr/>
          </p:nvSpPr>
          <p:spPr>
            <a:xfrm>
              <a:off x="838200" y="2057400"/>
              <a:ext cx="17628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one fish, two fish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1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4" name="Rectangle 23"/>
          <p:cNvSpPr/>
          <p:nvPr/>
        </p:nvSpPr>
        <p:spPr bwMode="ltGray">
          <a:xfrm>
            <a:off x="5036691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350891" y="1947446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ltGray">
          <a:xfrm>
            <a:off x="5036691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350891" y="2404646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ltGray">
          <a:xfrm>
            <a:off x="5036691" y="2895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350891" y="2861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5" name="Group 32"/>
          <p:cNvGrpSpPr/>
          <p:nvPr/>
        </p:nvGrpSpPr>
        <p:grpSpPr>
          <a:xfrm>
            <a:off x="4122291" y="1261646"/>
            <a:ext cx="1827100" cy="521732"/>
            <a:chOff x="762000" y="1905000"/>
            <a:chExt cx="1827100" cy="521732"/>
          </a:xfrm>
        </p:grpSpPr>
        <p:sp>
          <p:nvSpPr>
            <p:cNvPr id="34" name="TextBox 33"/>
            <p:cNvSpPr txBox="1"/>
            <p:nvPr/>
          </p:nvSpPr>
          <p:spPr>
            <a:xfrm>
              <a:off x="838200" y="2057400"/>
              <a:ext cx="17509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red fish, blue fish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2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6" name="Rectangle 35"/>
          <p:cNvSpPr/>
          <p:nvPr/>
        </p:nvSpPr>
        <p:spPr bwMode="ltGray">
          <a:xfrm>
            <a:off x="7510904" y="1981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825104" y="1947446"/>
            <a:ext cx="43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Rectangle 38"/>
          <p:cNvSpPr/>
          <p:nvPr/>
        </p:nvSpPr>
        <p:spPr bwMode="ltGray">
          <a:xfrm>
            <a:off x="7510904" y="2438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6825104" y="2404646"/>
            <a:ext cx="443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" name="Group 44"/>
          <p:cNvGrpSpPr/>
          <p:nvPr/>
        </p:nvGrpSpPr>
        <p:grpSpPr>
          <a:xfrm>
            <a:off x="6596504" y="1261646"/>
            <a:ext cx="1491972" cy="521732"/>
            <a:chOff x="762000" y="1905000"/>
            <a:chExt cx="1491972" cy="521732"/>
          </a:xfrm>
        </p:grpSpPr>
        <p:sp>
          <p:nvSpPr>
            <p:cNvPr id="46" name="TextBox 45"/>
            <p:cNvSpPr txBox="1"/>
            <p:nvPr/>
          </p:nvSpPr>
          <p:spPr>
            <a:xfrm>
              <a:off x="838200" y="2057400"/>
              <a:ext cx="141577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cat in the hat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62000" y="1905000"/>
              <a:ext cx="63666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Doc 3</a:t>
              </a:r>
              <a:endParaRPr lang="en-US" sz="1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48" name="Rectangle 47"/>
          <p:cNvSpPr/>
          <p:nvPr/>
        </p:nvSpPr>
        <p:spPr bwMode="ltGray">
          <a:xfrm>
            <a:off x="34290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743200" y="5147846"/>
            <a:ext cx="4687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fish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 bwMode="ltGray">
          <a:xfrm>
            <a:off x="4114800" y="51816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54" name="Rectangle 53"/>
          <p:cNvSpPr/>
          <p:nvPr/>
        </p:nvSpPr>
        <p:spPr bwMode="ltGray">
          <a:xfrm>
            <a:off x="3429000" y="56388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2743200" y="5605046"/>
            <a:ext cx="4987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Rectangle 56"/>
          <p:cNvSpPr/>
          <p:nvPr/>
        </p:nvSpPr>
        <p:spPr bwMode="ltGray">
          <a:xfrm>
            <a:off x="6781800" y="58336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6096000" y="5799892"/>
            <a:ext cx="5096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two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Rectangle 59"/>
          <p:cNvSpPr/>
          <p:nvPr/>
        </p:nvSpPr>
        <p:spPr bwMode="ltGray">
          <a:xfrm>
            <a:off x="3429000" y="60960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743200" y="6062246"/>
            <a:ext cx="4812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red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Rectangle 62"/>
          <p:cNvSpPr/>
          <p:nvPr/>
        </p:nvSpPr>
        <p:spPr bwMode="ltGray">
          <a:xfrm>
            <a:off x="3429000" y="47244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743200" y="4690646"/>
            <a:ext cx="4304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/>
          <p:nvPr/>
        </p:nvSpPr>
        <p:spPr bwMode="ltGray">
          <a:xfrm>
            <a:off x="6781800" y="4995446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2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6096000" y="4961692"/>
            <a:ext cx="5331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blue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Rectangle 68"/>
          <p:cNvSpPr/>
          <p:nvPr/>
        </p:nvSpPr>
        <p:spPr bwMode="ltGray">
          <a:xfrm>
            <a:off x="6781800" y="5410200"/>
            <a:ext cx="3048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3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6096000" y="5376446"/>
            <a:ext cx="4431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5" name="Rectangle 84"/>
          <p:cNvSpPr>
            <a:spLocks noChangeArrowheads="1"/>
          </p:cNvSpPr>
          <p:nvPr/>
        </p:nvSpPr>
        <p:spPr bwMode="auto">
          <a:xfrm>
            <a:off x="838200" y="3810000"/>
            <a:ext cx="7848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latin typeface="Gill Sans"/>
                <a:cs typeface="Gill Sans"/>
              </a:rPr>
              <a:t>Shuffle and Sort: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 aggregate values by keys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228600" y="2286000"/>
            <a:ext cx="107934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28600" y="5029200"/>
            <a:ext cx="170751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543995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9" grpId="0" animBg="1"/>
      <p:bldP spid="32" grpId="0" animBg="1"/>
      <p:bldP spid="38" grpId="0" animBg="1"/>
      <p:bldP spid="41" grpId="0" animBg="1"/>
      <p:bldP spid="50" grpId="0" animBg="1"/>
      <p:bldP spid="53" grpId="0" animBg="1"/>
      <p:bldP spid="56" grpId="0" animBg="1"/>
      <p:bldP spid="59" grpId="0" animBg="1"/>
      <p:bldP spid="62" grpId="0" animBg="1"/>
      <p:bldP spid="65" grpId="0" animBg="1"/>
      <p:bldP spid="68" grpId="0" animBg="1"/>
      <p:bldP spid="71" grpId="0" animBg="1"/>
      <p:bldP spid="10" grpId="0" animBg="1"/>
      <p:bldP spid="13" grpId="0" animBg="1"/>
      <p:bldP spid="16" grpId="0" animBg="1"/>
      <p:bldP spid="8" grpId="0" animBg="1"/>
      <p:bldP spid="9" grpId="0"/>
      <p:bldP spid="11" grpId="0" animBg="1"/>
      <p:bldP spid="12" grpId="0"/>
      <p:bldP spid="14" grpId="0" animBg="1"/>
      <p:bldP spid="15" grpId="0"/>
      <p:bldP spid="24" grpId="0" animBg="1"/>
      <p:bldP spid="25" grpId="0"/>
      <p:bldP spid="27" grpId="0" animBg="1"/>
      <p:bldP spid="28" grpId="0"/>
      <p:bldP spid="30" grpId="0" animBg="1"/>
      <p:bldP spid="31" grpId="0"/>
      <p:bldP spid="36" grpId="0" animBg="1"/>
      <p:bldP spid="37" grpId="0"/>
      <p:bldP spid="39" grpId="0" animBg="1"/>
      <p:bldP spid="40" grpId="0"/>
      <p:bldP spid="48" grpId="0" animBg="1"/>
      <p:bldP spid="49" grpId="0"/>
      <p:bldP spid="51" grpId="0" animBg="1"/>
      <p:bldP spid="54" grpId="0" animBg="1"/>
      <p:bldP spid="55" grpId="0"/>
      <p:bldP spid="57" grpId="0" animBg="1"/>
      <p:bldP spid="58" grpId="0"/>
      <p:bldP spid="60" grpId="0" animBg="1"/>
      <p:bldP spid="61" grpId="0"/>
      <p:bldP spid="63" grpId="0" animBg="1"/>
      <p:bldP spid="64" grpId="0"/>
      <p:bldP spid="66" grpId="0" animBg="1"/>
      <p:bldP spid="67" grpId="0"/>
      <p:bldP spid="69" grpId="0" animBg="1"/>
      <p:bldP spid="70" grpId="0"/>
      <p:bldP spid="8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Inverted Indexing: Pseudo-Code</a:t>
            </a:r>
            <a:endParaRPr lang="en-US" dirty="0"/>
          </a:p>
        </p:txBody>
      </p:sp>
      <p:pic>
        <p:nvPicPr>
          <p:cNvPr id="6" name="Picture 5" descr="indexing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0" y="1600200"/>
            <a:ext cx="911087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7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49115</TotalTime>
  <Words>3000</Words>
  <Application>Microsoft Macintosh PowerPoint</Application>
  <PresentationFormat>On-screen Show (4:3)</PresentationFormat>
  <Paragraphs>1221</Paragraphs>
  <Slides>55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7" baseType="lpstr">
      <vt:lpstr>Default Design</vt:lpstr>
      <vt:lpstr>Equation</vt:lpstr>
      <vt:lpstr>PowerPoint Presentation</vt:lpstr>
      <vt:lpstr>Count.</vt:lpstr>
      <vt:lpstr>Abstract IR Architecture</vt:lpstr>
      <vt:lpstr>PowerPoint Presentation</vt:lpstr>
      <vt:lpstr>PowerPoint Presentation</vt:lpstr>
      <vt:lpstr>PowerPoint Presentation</vt:lpstr>
      <vt:lpstr>PowerPoint Presentation</vt:lpstr>
      <vt:lpstr>Inverted Indexing with MapReduce</vt:lpstr>
      <vt:lpstr>Inverted Indexing: Pseudo-Code</vt:lpstr>
      <vt:lpstr>Positional Indexes</vt:lpstr>
      <vt:lpstr>Inverted Indexing: Pseudo-Code</vt:lpstr>
      <vt:lpstr>Another Try…</vt:lpstr>
      <vt:lpstr>Inverted Indexing: Pseudo-Code</vt:lpstr>
      <vt:lpstr>Postings Encoding</vt:lpstr>
      <vt:lpstr>Overview of Integer Compression</vt:lpstr>
      <vt:lpstr>VByte</vt:lpstr>
      <vt:lpstr>Simple-9</vt:lpstr>
      <vt:lpstr>Bit Packing</vt:lpstr>
      <vt:lpstr>Golomb Codes</vt:lpstr>
      <vt:lpstr>Chicken and Egg?</vt:lpstr>
      <vt:lpstr>Getting the df</vt:lpstr>
      <vt:lpstr>Getting the df: Modified Mapper</vt:lpstr>
      <vt:lpstr>Getting the df: Modified Reducer</vt:lpstr>
      <vt:lpstr>Inverted Indexing: IP</vt:lpstr>
      <vt:lpstr>Merging Postings</vt:lpstr>
      <vt:lpstr>What’s the issue?</vt:lpstr>
      <vt:lpstr>Inverted Indexing: LP</vt:lpstr>
      <vt:lpstr>Inverted Indexing: LP</vt:lpstr>
      <vt:lpstr>IP vs. LP?</vt:lpstr>
      <vt:lpstr>Another Look at LP</vt:lpstr>
      <vt:lpstr>PowerPoint Presentation</vt:lpstr>
      <vt:lpstr>Abstract IR Architecture</vt:lpstr>
      <vt:lpstr>PowerPoint Presentation</vt:lpstr>
      <vt:lpstr>MapReduce it?</vt:lpstr>
      <vt:lpstr>PowerPoint Presentation</vt:lpstr>
      <vt:lpstr>Boolean Retrieval</vt:lpstr>
      <vt:lpstr>Boolean Retrieval</vt:lpstr>
      <vt:lpstr>Term-at-a-Time</vt:lpstr>
      <vt:lpstr>Document-at-a-Time</vt:lpstr>
      <vt:lpstr>Strengths and Weaknesses</vt:lpstr>
      <vt:lpstr>Ranked Retrieval</vt:lpstr>
      <vt:lpstr>Vector Space Model</vt:lpstr>
      <vt:lpstr>Similarity Metric</vt:lpstr>
      <vt:lpstr>Term Weighting</vt:lpstr>
      <vt:lpstr>TF.IDF Term Weighting</vt:lpstr>
      <vt:lpstr>Retrieval in a Nutshell</vt:lpstr>
      <vt:lpstr>Retrieval: Document-at-a-Time</vt:lpstr>
      <vt:lpstr>Retrieval: Term-At-A-Time</vt:lpstr>
      <vt:lpstr>PowerPoint Presentation</vt:lpstr>
      <vt:lpstr>Important Ideas</vt:lpstr>
      <vt:lpstr>Term vs. Document Partitioning</vt:lpstr>
      <vt:lpstr>PowerPoint Presentation</vt:lpstr>
      <vt:lpstr>PowerPoint Presentation</vt:lpstr>
      <vt:lpstr>Important Ideas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8924</cp:revision>
  <dcterms:created xsi:type="dcterms:W3CDTF">2012-08-31T06:36:49Z</dcterms:created>
  <dcterms:modified xsi:type="dcterms:W3CDTF">2016-01-28T02:17:28Z</dcterms:modified>
  <cp:category/>
</cp:coreProperties>
</file>